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4" r:id="rId1"/>
  </p:sldMasterIdLst>
  <p:notesMasterIdLst>
    <p:notesMasterId r:id="rId39"/>
  </p:notesMasterIdLst>
  <p:sldIdLst>
    <p:sldId id="265" r:id="rId2"/>
    <p:sldId id="266" r:id="rId3"/>
    <p:sldId id="267" r:id="rId4"/>
    <p:sldId id="402" r:id="rId5"/>
    <p:sldId id="403" r:id="rId6"/>
    <p:sldId id="404" r:id="rId7"/>
    <p:sldId id="268" r:id="rId8"/>
    <p:sldId id="399" r:id="rId9"/>
    <p:sldId id="400" r:id="rId10"/>
    <p:sldId id="296" r:id="rId11"/>
    <p:sldId id="401" r:id="rId12"/>
    <p:sldId id="302" r:id="rId13"/>
    <p:sldId id="333" r:id="rId14"/>
    <p:sldId id="299" r:id="rId15"/>
    <p:sldId id="307" r:id="rId16"/>
    <p:sldId id="391" r:id="rId17"/>
    <p:sldId id="392" r:id="rId18"/>
    <p:sldId id="305" r:id="rId19"/>
    <p:sldId id="361" r:id="rId20"/>
    <p:sldId id="395" r:id="rId21"/>
    <p:sldId id="394" r:id="rId22"/>
    <p:sldId id="393" r:id="rId23"/>
    <p:sldId id="398" r:id="rId24"/>
    <p:sldId id="325" r:id="rId25"/>
    <p:sldId id="396" r:id="rId26"/>
    <p:sldId id="327" r:id="rId27"/>
    <p:sldId id="379" r:id="rId28"/>
    <p:sldId id="350" r:id="rId29"/>
    <p:sldId id="354" r:id="rId30"/>
    <p:sldId id="374" r:id="rId31"/>
    <p:sldId id="356" r:id="rId32"/>
    <p:sldId id="375" r:id="rId33"/>
    <p:sldId id="373" r:id="rId34"/>
    <p:sldId id="376" r:id="rId35"/>
    <p:sldId id="377" r:id="rId36"/>
    <p:sldId id="387" r:id="rId37"/>
    <p:sldId id="291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CC00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68" autoAdjust="0"/>
    <p:restoredTop sz="92551" autoAdjust="0"/>
  </p:normalViewPr>
  <p:slideViewPr>
    <p:cSldViewPr>
      <p:cViewPr varScale="1">
        <p:scale>
          <a:sx n="67" d="100"/>
          <a:sy n="67" d="100"/>
        </p:scale>
        <p:origin x="-148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8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G:\My%20Drive\Species&amp;Sites%20Manager%20Files%202017\IBA%20Reports\2018%20Detailed%20Monitoring\2017%20%20Analysis_status%20%20trends%202018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6.7602745187074806E-2"/>
          <c:y val="7.3712942109915677E-2"/>
          <c:w val="0.71059713582363759"/>
          <c:h val="0.74035332049389868"/>
        </c:manualLayout>
      </c:layout>
      <c:lineChart>
        <c:grouping val="standard"/>
        <c:ser>
          <c:idx val="1"/>
          <c:order val="0"/>
          <c:tx>
            <c:strRef>
              <c:f>Sheet1!$B$1</c:f>
              <c:strCache>
                <c:ptCount val="1"/>
                <c:pt idx="0">
                  <c:v>State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  <a:prstDash val="sysDash"/>
            </a:ln>
          </c:spPr>
          <c:marker>
            <c:symbol val="diamond"/>
            <c:size val="7"/>
            <c:spPr>
              <a:solidFill>
                <a:sysClr val="windowText" lastClr="000000"/>
              </a:solidFill>
              <a:ln>
                <a:solidFill>
                  <a:sysClr val="windowText" lastClr="000000"/>
                </a:solidFill>
              </a:ln>
            </c:spPr>
          </c:marker>
          <c:cat>
            <c:strRef>
              <c:f>Sheet1!$A$2:$A$15</c:f>
              <c:strCach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</c:strCache>
            </c:strRef>
          </c:cat>
          <c:val>
            <c:numRef>
              <c:f>Sheet1!$B$2:$B$15</c:f>
              <c:numCache>
                <c:formatCode>0.00</c:formatCode>
                <c:ptCount val="14"/>
                <c:pt idx="0">
                  <c:v>1.1000000000000001</c:v>
                </c:pt>
                <c:pt idx="1">
                  <c:v>1.1000000000000001</c:v>
                </c:pt>
                <c:pt idx="2">
                  <c:v>1.1000000000000001</c:v>
                </c:pt>
                <c:pt idx="3">
                  <c:v>1.149999999999997</c:v>
                </c:pt>
                <c:pt idx="4">
                  <c:v>1</c:v>
                </c:pt>
                <c:pt idx="5">
                  <c:v>0.96721311475409799</c:v>
                </c:pt>
                <c:pt idx="6">
                  <c:v>1.1147540983606599</c:v>
                </c:pt>
                <c:pt idx="7">
                  <c:v>1.0806451612903265</c:v>
                </c:pt>
                <c:pt idx="8">
                  <c:v>1.2580645161290318</c:v>
                </c:pt>
                <c:pt idx="9">
                  <c:v>1.2096774193548379</c:v>
                </c:pt>
                <c:pt idx="10">
                  <c:v>1.1875</c:v>
                </c:pt>
                <c:pt idx="11">
                  <c:v>1</c:v>
                </c:pt>
                <c:pt idx="12">
                  <c:v>1.0597014925373094</c:v>
                </c:pt>
                <c:pt idx="13">
                  <c:v>0.94029850746268662</c:v>
                </c:pt>
              </c:numCache>
            </c:numRef>
          </c:val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Pressure</c:v>
                </c:pt>
              </c:strCache>
            </c:strRef>
          </c:tx>
          <c:spPr>
            <a:ln w="15875">
              <a:solidFill>
                <a:schemeClr val="tx1"/>
              </a:solidFill>
            </a:ln>
          </c:spPr>
          <c:marker>
            <c:symbol val="square"/>
            <c:size val="7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cat>
            <c:strRef>
              <c:f>Sheet1!$A$2:$A$15</c:f>
              <c:strCach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</c:strCache>
            </c:strRef>
          </c:cat>
          <c:val>
            <c:numRef>
              <c:f>Sheet1!$C$2:$C$15</c:f>
              <c:numCache>
                <c:formatCode>0.00</c:formatCode>
                <c:ptCount val="14"/>
                <c:pt idx="0">
                  <c:v>1.7166666666666701</c:v>
                </c:pt>
                <c:pt idx="1">
                  <c:v>1.6500000000000001</c:v>
                </c:pt>
                <c:pt idx="2">
                  <c:v>1.7500000000000011</c:v>
                </c:pt>
                <c:pt idx="3">
                  <c:v>1.8</c:v>
                </c:pt>
                <c:pt idx="4">
                  <c:v>2.1311475409836098</c:v>
                </c:pt>
                <c:pt idx="5">
                  <c:v>2.2786885245901587</c:v>
                </c:pt>
                <c:pt idx="6">
                  <c:v>2.14754098360656</c:v>
                </c:pt>
                <c:pt idx="7">
                  <c:v>2.2295081967213153</c:v>
                </c:pt>
                <c:pt idx="8">
                  <c:v>1.6935483870967742</c:v>
                </c:pt>
                <c:pt idx="9">
                  <c:v>1.6885245901639339</c:v>
                </c:pt>
                <c:pt idx="10">
                  <c:v>1.5</c:v>
                </c:pt>
                <c:pt idx="11">
                  <c:v>1.5</c:v>
                </c:pt>
                <c:pt idx="12">
                  <c:v>1.5970149253731343</c:v>
                </c:pt>
                <c:pt idx="13">
                  <c:v>1.8955223880597014</c:v>
                </c:pt>
              </c:numCache>
            </c:numRef>
          </c:val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Response</c:v>
                </c:pt>
              </c:strCache>
            </c:strRef>
          </c:tx>
          <c:spPr>
            <a:ln w="19050">
              <a:solidFill>
                <a:sysClr val="windowText" lastClr="000000"/>
              </a:solidFill>
              <a:prstDash val="sysDot"/>
            </a:ln>
          </c:spPr>
          <c:marker>
            <c:symbol val="triangle"/>
            <c:size val="7"/>
            <c:spPr>
              <a:solidFill>
                <a:sysClr val="windowText" lastClr="000000"/>
              </a:solidFill>
              <a:ln>
                <a:solidFill>
                  <a:sysClr val="windowText" lastClr="000000"/>
                </a:solidFill>
              </a:ln>
            </c:spPr>
          </c:marker>
          <c:cat>
            <c:strRef>
              <c:f>Sheet1!$A$2:$A$15</c:f>
              <c:strCach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</c:strCache>
            </c:strRef>
          </c:cat>
          <c:val>
            <c:numRef>
              <c:f>Sheet1!$D$2:$D$15</c:f>
              <c:numCache>
                <c:formatCode>0.00</c:formatCode>
                <c:ptCount val="14"/>
                <c:pt idx="0">
                  <c:v>1.491525423728814</c:v>
                </c:pt>
                <c:pt idx="1">
                  <c:v>1.6666666666666667</c:v>
                </c:pt>
                <c:pt idx="2">
                  <c:v>1.9833333333333338</c:v>
                </c:pt>
                <c:pt idx="3">
                  <c:v>2.1</c:v>
                </c:pt>
                <c:pt idx="4">
                  <c:v>1.721311475409836</c:v>
                </c:pt>
                <c:pt idx="5">
                  <c:v>1.6557377049180355</c:v>
                </c:pt>
                <c:pt idx="6">
                  <c:v>1.721311475409836</c:v>
                </c:pt>
                <c:pt idx="7">
                  <c:v>1.6885245901639339</c:v>
                </c:pt>
                <c:pt idx="8">
                  <c:v>1.6048387096774193</c:v>
                </c:pt>
                <c:pt idx="9">
                  <c:v>1.4516129032258065</c:v>
                </c:pt>
                <c:pt idx="10">
                  <c:v>1.671875</c:v>
                </c:pt>
                <c:pt idx="11">
                  <c:v>1.625</c:v>
                </c:pt>
                <c:pt idx="12">
                  <c:v>1.5820895522388061</c:v>
                </c:pt>
                <c:pt idx="13">
                  <c:v>1.417910447761191</c:v>
                </c:pt>
              </c:numCache>
            </c:numRef>
          </c:val>
        </c:ser>
        <c:marker val="1"/>
        <c:axId val="140909184"/>
        <c:axId val="140948608"/>
      </c:lineChart>
      <c:catAx>
        <c:axId val="14090918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lang="en-GB"/>
                </a:pPr>
                <a:r>
                  <a:rPr lang="en-US"/>
                  <a:t>Year</a:t>
                </a:r>
              </a:p>
            </c:rich>
          </c:tx>
          <c:layout/>
        </c:title>
        <c:tickLblPos val="nextTo"/>
        <c:txPr>
          <a:bodyPr rot="-3300000"/>
          <a:lstStyle/>
          <a:p>
            <a:pPr>
              <a:defRPr lang="en-GB"/>
            </a:pPr>
            <a:endParaRPr lang="en-US"/>
          </a:p>
        </c:txPr>
        <c:crossAx val="140948608"/>
        <c:crosses val="autoZero"/>
        <c:auto val="1"/>
        <c:lblAlgn val="ctr"/>
        <c:lblOffset val="100"/>
      </c:catAx>
      <c:valAx>
        <c:axId val="140948608"/>
        <c:scaling>
          <c:orientation val="minMax"/>
          <c:max val="3"/>
          <c:min val="0"/>
        </c:scaling>
        <c:axPos val="l"/>
        <c:majorGridlines>
          <c:spPr>
            <a:ln>
              <a:prstDash val="sysDot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lang="en-GB"/>
                </a:pPr>
                <a:r>
                  <a:rPr lang="en-US"/>
                  <a:t>Average Score</a:t>
                </a:r>
              </a:p>
            </c:rich>
          </c:tx>
          <c:layout/>
        </c:title>
        <c:numFmt formatCode="0" sourceLinked="0"/>
        <c:tickLblPos val="nextTo"/>
        <c:txPr>
          <a:bodyPr/>
          <a:lstStyle/>
          <a:p>
            <a:pPr>
              <a:defRPr lang="en-GB"/>
            </a:pPr>
            <a:endParaRPr lang="en-US"/>
          </a:p>
        </c:txPr>
        <c:crossAx val="140909184"/>
        <c:crosses val="autoZero"/>
        <c:crossBetween val="between"/>
        <c:majorUnit val="1"/>
        <c:minorUnit val="0.2"/>
      </c:valAx>
    </c:plotArea>
    <c:legend>
      <c:legendPos val="r"/>
      <c:layout>
        <c:manualLayout>
          <c:xMode val="edge"/>
          <c:yMode val="edge"/>
          <c:x val="0.78895918623259764"/>
          <c:y val="0.34215902678387683"/>
          <c:w val="0.20012149354940734"/>
          <c:h val="0.23914092282029104"/>
        </c:manualLayout>
      </c:layout>
      <c:spPr>
        <a:ln>
          <a:solidFill>
            <a:sysClr val="windowText" lastClr="000000"/>
          </a:solidFill>
        </a:ln>
      </c:spPr>
      <c:txPr>
        <a:bodyPr/>
        <a:lstStyle/>
        <a:p>
          <a:pPr>
            <a:defRPr lang="en-GB"/>
          </a:pPr>
          <a:endParaRPr lang="en-US"/>
        </a:p>
      </c:txPr>
    </c:legend>
    <c:plotVisOnly val="1"/>
    <c:dispBlanksAs val="gap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9B68304-5A09-4794-8B13-BD3498D47E65}" type="datetimeFigureOut">
              <a:rPr lang="en-US"/>
              <a:pPr>
                <a:defRPr/>
              </a:pPr>
              <a:t>9/3/2018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8A3E7F1-53A2-4FCC-8FE3-44F12660B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B2CE28-077B-42D5-B576-9A693A3B758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BFE5E7-1018-4847-B55B-8127FD58CB2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87363B-C8F1-4C46-861B-4FC73B5983D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1AC7A7-796F-484A-8B02-220FE3629C6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IE" altLang="en-US" smtClean="0"/>
              <a:t>NO. OF PROJECTS 2011  -  20</a:t>
            </a:r>
          </a:p>
          <a:p>
            <a:pPr eaLnBrk="1" hangingPunct="1">
              <a:spcBef>
                <a:spcPct val="0"/>
              </a:spcBef>
            </a:pPr>
            <a:r>
              <a:rPr lang="en-IE" altLang="en-US" smtClean="0"/>
              <a:t>EXPENDITURE  2011  -  c 130 M  KSh		MEMBERSHIP,  CONSERVATION PROJECTS</a:t>
            </a:r>
            <a:endParaRPr lang="en-GB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					</a:t>
            </a:r>
          </a:p>
          <a:p>
            <a:r>
              <a:rPr lang="en-US" smtClean="0"/>
              <a:t>			</a:t>
            </a:r>
          </a:p>
          <a:p>
            <a:r>
              <a:rPr lang="en-US" smtClean="0"/>
              <a:t>			</a:t>
            </a:r>
          </a:p>
          <a:p>
            <a:r>
              <a:rPr lang="en-US" smtClean="0"/>
              <a:t>					</a:t>
            </a:r>
          </a:p>
          <a:p>
            <a:r>
              <a:rPr lang="en-US" smtClean="0"/>
              <a:t>				</a:t>
            </a:r>
          </a:p>
          <a:p>
            <a:r>
              <a:rPr lang="en-US" smtClean="0"/>
              <a:t>					</a:t>
            </a:r>
          </a:p>
          <a:p>
            <a:r>
              <a:rPr lang="en-US" smtClean="0"/>
              <a:t>Ms Wakini Ndegwa			Member/Trustee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D30ECA-404F-4FD3-A960-EDB52978BF8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			</a:t>
            </a:r>
          </a:p>
          <a:p>
            <a:r>
              <a:rPr lang="en-US" smtClean="0"/>
              <a:t>					</a:t>
            </a:r>
          </a:p>
          <a:p>
            <a:r>
              <a:rPr lang="en-US" smtClean="0"/>
              <a:t>				</a:t>
            </a:r>
          </a:p>
          <a:p>
            <a:r>
              <a:rPr lang="en-US" smtClean="0"/>
              <a:t>					</a:t>
            </a:r>
          </a:p>
          <a:p>
            <a:r>
              <a:rPr lang="en-US" smtClean="0"/>
              <a:t>				</a:t>
            </a:r>
          </a:p>
          <a:p>
            <a:r>
              <a:rPr lang="en-US" smtClean="0"/>
              <a:t>			</a:t>
            </a:r>
          </a:p>
          <a:p>
            <a:r>
              <a:rPr lang="en-US" smtClean="0"/>
              <a:t>				</a:t>
            </a:r>
          </a:p>
          <a:p>
            <a:r>
              <a:rPr lang="en-US" smtClean="0"/>
              <a:t>				</a:t>
            </a:r>
          </a:p>
          <a:p>
            <a:r>
              <a:rPr lang="en-US" smtClean="0"/>
              <a:t>						</a:t>
            </a:r>
          </a:p>
          <a:p>
            <a:r>
              <a:rPr lang="en-US" smtClean="0"/>
              <a:t>			</a:t>
            </a:r>
          </a:p>
          <a:p>
            <a:r>
              <a:rPr lang="en-US" smtClean="0"/>
              <a:t>				</a:t>
            </a:r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FCCB7-8B02-4BED-BA45-D401195EE3A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6B05A0-F3B2-4514-A68D-A84CC3EB173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6196FD-5670-44B5-8CC5-50AC9EB514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A74EF8-61EC-424F-8283-F11A69137A0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3D5E3C-ABC2-4175-924F-FAC24F4ED85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47943-62B6-4FA6-BEF1-4B187E8B11D4}" type="datetimeFigureOut">
              <a:rPr lang="en-US"/>
              <a:pPr>
                <a:defRPr/>
              </a:pPr>
              <a:t>9/3/2018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EDF5B93-C052-4ABF-9420-D4C5140A5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41317-E309-4AB8-BDE1-C46C7354E8A0}" type="datetimeFigureOut">
              <a:rPr lang="en-US"/>
              <a:pPr>
                <a:defRPr/>
              </a:pPr>
              <a:t>9/3/2018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58604-9871-4088-9755-2AD5587924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763AA-FF56-45B6-825D-D2F45AD5D441}" type="datetimeFigureOut">
              <a:rPr lang="en-US"/>
              <a:pPr>
                <a:defRPr/>
              </a:pPr>
              <a:t>9/3/2018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73DCB-2FDF-4130-B90C-179C358F71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B38FD-F234-46D7-AFD1-F5B146B6EA92}" type="datetimeFigureOut">
              <a:rPr lang="en-US"/>
              <a:pPr>
                <a:defRPr/>
              </a:pPr>
              <a:t>9/3/2018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F44BA-3E6E-4318-86AB-34B36F42CA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A5E08-C5E3-445C-8E14-A8FC2A9D9275}" type="datetimeFigureOut">
              <a:rPr lang="en-US"/>
              <a:pPr>
                <a:defRPr/>
              </a:pPr>
              <a:t>9/3/2018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5F4B7-3257-45B9-998F-C5883F2597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3838F-8CFB-47D4-B66A-889FBAB17879}" type="datetimeFigureOut">
              <a:rPr lang="en-US"/>
              <a:pPr>
                <a:defRPr/>
              </a:pPr>
              <a:t>9/3/2018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2CDC4-7EC8-4FB3-9BF1-450D3F897F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4647C-1519-47F6-B628-76EC14DE7741}" type="datetimeFigureOut">
              <a:rPr lang="en-US"/>
              <a:pPr>
                <a:defRPr/>
              </a:pPr>
              <a:t>9/3/2018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27838-1A28-495B-9F18-467F728E90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BB396-4667-4DE3-86E0-EF4413C21808}" type="datetimeFigureOut">
              <a:rPr lang="en-US"/>
              <a:pPr>
                <a:defRPr/>
              </a:pPr>
              <a:t>9/3/2018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8F6EB-327C-42A5-999C-01AAC8A8C4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857C3-BD30-4877-8255-5A29A578FE08}" type="datetimeFigureOut">
              <a:rPr lang="en-US"/>
              <a:pPr>
                <a:defRPr/>
              </a:pPr>
              <a:t>9/3/2018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B1B02-5A06-4C99-9611-730E9DF362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37C38-3144-4BC2-AC2A-8E0F29433197}" type="datetimeFigureOut">
              <a:rPr lang="en-US"/>
              <a:pPr>
                <a:defRPr/>
              </a:pPr>
              <a:t>9/3/2018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4985E1-C230-4F93-93F3-ECC249709F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8A2F7-40AE-4D7C-B6CE-A06F50B7411C}" type="datetimeFigureOut">
              <a:rPr lang="en-US"/>
              <a:pPr>
                <a:defRPr/>
              </a:pPr>
              <a:t>9/3/2018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AD749-8348-46EC-9769-34692D5FED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F11BA8-BB17-4730-B6A1-CFCA1F4F0FA5}" type="datetimeFigureOut">
              <a:rPr lang="en-US"/>
              <a:pPr>
                <a:defRPr/>
              </a:pPr>
              <a:t>9/3/2018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DA5A32-29B6-42E2-B917-B83D74A9E1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70" r:id="rId8"/>
    <p:sldLayoutId id="2147484266" r:id="rId9"/>
    <p:sldLayoutId id="2147484267" r:id="rId10"/>
    <p:sldLayoutId id="214748426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hyperlink" Target="http://rickshawtravels.com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s://www.act.is/" TargetMode="Externa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0" y="533400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16</a:t>
            </a:r>
            <a:r>
              <a:rPr lang="en-US" altLang="en-US" sz="3600" b="1" baseline="30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th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  May 2018</a:t>
            </a: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533400" y="3276600"/>
            <a:ext cx="8229600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>
                <a:latin typeface="Calisto MT" pitchFamily="18" charset="0"/>
              </a:rPr>
              <a:t>108</a:t>
            </a:r>
            <a:r>
              <a:rPr lang="en-US" altLang="en-US" sz="3600" b="1" baseline="30000">
                <a:latin typeface="Calisto MT" pitchFamily="18" charset="0"/>
              </a:rPr>
              <a:t>th</a:t>
            </a:r>
            <a:r>
              <a:rPr lang="en-US" altLang="en-US" sz="3600" b="1">
                <a:latin typeface="Calisto MT" pitchFamily="18" charset="0"/>
              </a:rPr>
              <a:t>  AGM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b="1">
                <a:latin typeface="Calisto MT" pitchFamily="18" charset="0"/>
              </a:rPr>
              <a:t>C</a:t>
            </a:r>
            <a:r>
              <a:rPr lang="en-US" altLang="en-US" sz="3600" b="1">
                <a:latin typeface="Calisto MT" pitchFamily="18" charset="0"/>
              </a:rPr>
              <a:t>HAIRMAN’S </a:t>
            </a:r>
            <a:r>
              <a:rPr lang="en-US" altLang="en-US" sz="4400" b="1">
                <a:latin typeface="Calisto MT" pitchFamily="18" charset="0"/>
              </a:rPr>
              <a:t>R</a:t>
            </a:r>
            <a:r>
              <a:rPr lang="en-US" altLang="en-US" sz="3600" b="1">
                <a:latin typeface="Calisto MT" pitchFamily="18" charset="0"/>
              </a:rPr>
              <a:t>EPORT</a:t>
            </a: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altLang="en-US"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95600" y="0"/>
            <a:ext cx="4191000" cy="5334000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295400"/>
          </a:xfrm>
        </p:spPr>
        <p:txBody>
          <a:bodyPr>
            <a:normAutofit fontScale="90000"/>
          </a:bodyPr>
          <a:lstStyle/>
          <a:p>
            <a:pPr marL="342900" indent="-342900" defTabSz="914400" eaLnBrk="1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4000" b="1" dirty="0" smtClean="0">
                <a:solidFill>
                  <a:srgbClr val="376092"/>
                </a:solidFill>
                <a:latin typeface="Calisto MT" pitchFamily="18" charset="0"/>
              </a:rPr>
              <a:t> </a:t>
            </a:r>
            <a:r>
              <a:rPr lang="en-GB" sz="4000" b="1" dirty="0" smtClean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+mn-ea"/>
                <a:cs typeface="+mn-cs"/>
              </a:rPr>
              <a:t>PILLAR 1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+mn-ea"/>
                <a:cs typeface="+mn-cs"/>
              </a:rPr>
              <a:t>. SAVE SPECIES </a:t>
            </a:r>
            <a:r>
              <a:rPr lang="en-GB" sz="3600" dirty="0" smtClean="0">
                <a:solidFill>
                  <a:srgbClr val="376092"/>
                </a:solidFill>
                <a:latin typeface="Calisto MT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en-GB" sz="3600" dirty="0" smtClean="0">
                <a:solidFill>
                  <a:srgbClr val="376092"/>
                </a:solidFill>
                <a:latin typeface="Calisto MT" pitchFamily="18" charset="0"/>
                <a:ea typeface="Calibri" pitchFamily="34" charset="0"/>
                <a:cs typeface="Times New Roman" pitchFamily="18" charset="0"/>
              </a:rPr>
            </a:br>
            <a:endParaRPr lang="en-GB" sz="3600" dirty="0" smtClean="0">
              <a:solidFill>
                <a:srgbClr val="376092"/>
              </a:solidFill>
              <a:latin typeface="Calisto MT" pitchFamily="18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0" y="2438400"/>
            <a:ext cx="4953000" cy="220980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n-US" altLang="en-US" sz="2800" smtClean="0">
                <a:latin typeface="Calisto MT" pitchFamily="18" charset="0"/>
              </a:rPr>
              <a:t>Poisoning Response Protocol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en-US" sz="2800" smtClean="0">
                <a:latin typeface="Calisto MT" pitchFamily="18" charset="0"/>
              </a:rPr>
              <a:t>Indian House Crow Control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en-US" sz="2800" smtClean="0">
                <a:latin typeface="Calisto MT" pitchFamily="18" charset="0"/>
              </a:rPr>
              <a:t>Taita Apalis  in Taita Hills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en-US" sz="2800" smtClean="0">
                <a:latin typeface="Calisto MT" pitchFamily="18" charset="0"/>
              </a:rPr>
              <a:t>Clarkes Weaver in Dakatcha</a:t>
            </a:r>
            <a:endParaRPr lang="en-GB" altLang="en-US" sz="2800" smtClean="0">
              <a:latin typeface="Calisto MT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1344613"/>
            <a:ext cx="54102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defRPr/>
            </a:pP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  <a:t>1.1 Prevent Extinctions </a:t>
            </a:r>
          </a:p>
        </p:txBody>
      </p:sp>
      <p:pic>
        <p:nvPicPr>
          <p:cNvPr id="13317" name="Picture 6" descr="Poisoning Protocal Cover_Page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209800"/>
            <a:ext cx="31273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PILLAR 1. SAVE SPECIES</a:t>
            </a:r>
            <a:endParaRPr lang="en-GB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524000"/>
            <a:ext cx="8534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defRPr/>
            </a:pP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  <a:t>1.2 Keep Common Birds Common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4475" y="2519363"/>
            <a:ext cx="4479925" cy="27638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5125" indent="-365125" defTabSz="4572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altLang="en-US" sz="2800" dirty="0">
                <a:latin typeface="Calisto MT" pitchFamily="18" charset="0"/>
                <a:cs typeface="+mn-cs"/>
              </a:rPr>
              <a:t>Detailed Species Monitoring - 15 sites</a:t>
            </a:r>
          </a:p>
          <a:p>
            <a:pPr marL="342900" lvl="1" indent="-342900" defTabSz="4572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altLang="en-US" sz="2800" dirty="0">
                <a:latin typeface="Calisto MT" pitchFamily="18" charset="0"/>
                <a:cs typeface="+mn-cs"/>
              </a:rPr>
              <a:t>Integrated mainstreaming IBA conservation strategy into county development plans - 7 counties </a:t>
            </a:r>
            <a:endParaRPr lang="en-GB" sz="2800" dirty="0">
              <a:latin typeface="Calisto MT" pitchFamily="18" charset="0"/>
              <a:cs typeface="+mn-cs"/>
            </a:endParaRPr>
          </a:p>
        </p:txBody>
      </p:sp>
      <p:pic>
        <p:nvPicPr>
          <p:cNvPr id="14341" name="Picture 5" descr="K:\Programme Assistant 2010 2013\AGM\2018\chairmans report documents\chairman's report photos\Chairman's report photos_Kiama\Friends of Masai Mara training on detailed  IBA monitoring 2. Photo by C. Kiam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2519363"/>
            <a:ext cx="3657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7"/>
          <p:cNvSpPr txBox="1">
            <a:spLocks noChangeArrowheads="1"/>
          </p:cNvSpPr>
          <p:nvPr/>
        </p:nvSpPr>
        <p:spPr bwMode="auto">
          <a:xfrm>
            <a:off x="838200" y="1447800"/>
            <a:ext cx="3886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12291" name="Rectangle 8"/>
          <p:cNvSpPr>
            <a:spLocks noChangeArrowheads="1"/>
          </p:cNvSpPr>
          <p:nvPr/>
        </p:nvSpPr>
        <p:spPr bwMode="auto">
          <a:xfrm>
            <a:off x="152400" y="2743200"/>
            <a:ext cx="5334000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457200">
              <a:spcBef>
                <a:spcPct val="20000"/>
              </a:spcBef>
              <a:buFont typeface="Wingdings" pitchFamily="2" charset="2"/>
              <a:buChar char="§"/>
              <a:tabLst>
                <a:tab pos="344488" algn="l"/>
              </a:tabLst>
              <a:defRPr/>
            </a:pPr>
            <a:r>
              <a:rPr lang="en-US" sz="2800" dirty="0" err="1">
                <a:latin typeface="Calisto MT" pitchFamily="18" charset="0"/>
                <a:cs typeface="+mn-cs"/>
              </a:rPr>
              <a:t>Arabuko-Sokoke</a:t>
            </a:r>
            <a:r>
              <a:rPr lang="en-US" sz="2800" dirty="0">
                <a:latin typeface="Calisto MT" pitchFamily="18" charset="0"/>
                <a:cs typeface="+mn-cs"/>
              </a:rPr>
              <a:t> Forest elephant corridor </a:t>
            </a:r>
          </a:p>
          <a:p>
            <a:pPr marL="342900" indent="-342900" defTabSz="457200">
              <a:spcBef>
                <a:spcPct val="20000"/>
              </a:spcBef>
              <a:buFont typeface="Wingdings" pitchFamily="2" charset="2"/>
              <a:buChar char="§"/>
              <a:tabLst>
                <a:tab pos="344488" algn="l"/>
              </a:tabLst>
              <a:defRPr/>
            </a:pPr>
            <a:r>
              <a:rPr lang="en-US" sz="2800" dirty="0">
                <a:latin typeface="Calisto MT" pitchFamily="18" charset="0"/>
                <a:cs typeface="+mn-cs"/>
              </a:rPr>
              <a:t>Purchasing 8 acres in </a:t>
            </a:r>
            <a:r>
              <a:rPr lang="en-US" sz="2800" dirty="0" err="1">
                <a:latin typeface="Calisto MT" pitchFamily="18" charset="0"/>
                <a:cs typeface="+mn-cs"/>
              </a:rPr>
              <a:t>Taita</a:t>
            </a:r>
            <a:r>
              <a:rPr lang="en-US" sz="2800" dirty="0">
                <a:latin typeface="Calisto MT" pitchFamily="18" charset="0"/>
                <a:cs typeface="+mn-cs"/>
              </a:rPr>
              <a:t> for Critically endangered Taita Apalis</a:t>
            </a:r>
          </a:p>
          <a:p>
            <a:pPr marL="342900" indent="-342900" defTabSz="4572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800" dirty="0">
                <a:latin typeface="Calisto MT" pitchFamily="18" charset="0"/>
                <a:cs typeface="+mn-cs"/>
              </a:rPr>
              <a:t>Piloting habitat restoration in Taita hills forests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" y="1555750"/>
            <a:ext cx="50292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defRPr/>
            </a:pP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2.1 Create Effective Ecological Networks</a:t>
            </a:r>
            <a:endParaRPr lang="en-GB" sz="2800" b="1" dirty="0">
              <a:solidFill>
                <a:schemeClr val="accent1">
                  <a:lumMod val="75000"/>
                </a:schemeClr>
              </a:solidFill>
              <a:latin typeface="Calisto MT" pitchFamily="18" charset="0"/>
              <a:ea typeface="Calibri"/>
              <a:cs typeface="Times New Roman"/>
            </a:endParaRPr>
          </a:p>
        </p:txBody>
      </p:sp>
      <p:pic>
        <p:nvPicPr>
          <p:cNvPr id="15365" name="Picture 6" descr="K:\Programme Assistant 2010 2013\AGM\2018\chairmans report documents\chairman's report photos\Chairman's Report\WM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600200"/>
            <a:ext cx="3276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152400"/>
            <a:ext cx="84582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0" hangingPunct="0">
              <a:defRPr/>
            </a:pP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+mj-ea"/>
                <a:cs typeface="+mj-cs"/>
              </a:rPr>
              <a:t>PILLAR 2. CONSERVE SITES AND HABITATS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3048000" cy="6858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GB" altLang="en-US" sz="2000" b="1" smtClean="0">
                <a:solidFill>
                  <a:srgbClr val="CC0000"/>
                </a:solidFill>
                <a:latin typeface="Calisto MT" pitchFamily="18" charset="0"/>
              </a:rPr>
              <a:t>Monitoring results 2017</a:t>
            </a:r>
            <a:endParaRPr lang="en-US" altLang="en-US" sz="2000" b="1" smtClean="0">
              <a:latin typeface="Calisto MT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152400" y="1219200"/>
            <a:ext cx="9144000" cy="30480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lvl="1" indent="-285750" algn="ctr" fontAlgn="auto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  <a:t/>
            </a:r>
            <a:br>
              <a: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</a:br>
            <a:endParaRPr lang="en-GB" sz="4000" dirty="0">
              <a:solidFill>
                <a:schemeClr val="accent1">
                  <a:lumMod val="75000"/>
                </a:schemeClr>
              </a:solidFill>
              <a:latin typeface="Calisto MT" pitchFamily="18" charset="0"/>
              <a:cs typeface="+mn-cs"/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2514600" y="2286000"/>
          <a:ext cx="6324600" cy="4185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2743200"/>
            <a:ext cx="2133600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latin typeface="+mn-lt"/>
              </a:rPr>
              <a:t>State: </a:t>
            </a:r>
            <a:r>
              <a:rPr lang="en-US" sz="2400" dirty="0">
                <a:latin typeface="+mn-lt"/>
              </a:rPr>
              <a:t>still unfavorable</a:t>
            </a:r>
          </a:p>
          <a:p>
            <a:pPr>
              <a:defRPr/>
            </a:pPr>
            <a:endParaRPr lang="en-US" sz="2400" dirty="0">
              <a:latin typeface="+mn-lt"/>
            </a:endParaRPr>
          </a:p>
          <a:p>
            <a:pPr>
              <a:defRPr/>
            </a:pPr>
            <a:r>
              <a:rPr lang="en-US" sz="2400" b="1" dirty="0">
                <a:latin typeface="+mn-lt"/>
              </a:rPr>
              <a:t>Pressure</a:t>
            </a:r>
            <a:r>
              <a:rPr lang="en-US" sz="2400" dirty="0">
                <a:latin typeface="+mn-lt"/>
              </a:rPr>
              <a:t>: Increased</a:t>
            </a:r>
          </a:p>
          <a:p>
            <a:pPr>
              <a:defRPr/>
            </a:pPr>
            <a:endParaRPr lang="en-US" sz="2400" dirty="0">
              <a:latin typeface="+mn-lt"/>
            </a:endParaRPr>
          </a:p>
          <a:p>
            <a:pPr>
              <a:defRPr/>
            </a:pPr>
            <a:r>
              <a:rPr lang="en-US" sz="2400" b="1" dirty="0">
                <a:latin typeface="+mn-lt"/>
              </a:rPr>
              <a:t>Response</a:t>
            </a:r>
            <a:r>
              <a:rPr lang="en-US" sz="2400" dirty="0">
                <a:latin typeface="+mn-lt"/>
              </a:rPr>
              <a:t>: reduced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427038" y="-30163"/>
            <a:ext cx="8686800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0" hangingPunct="0">
              <a:defRPr/>
            </a:pP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+mj-ea"/>
                <a:cs typeface="+mj-cs"/>
              </a:rPr>
              <a:t>PILLAR 2. CONSERVE SITES AND HABITATS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047750"/>
            <a:ext cx="6188075" cy="8001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defRPr/>
            </a:pP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2.2 Site Identification and Monitoring</a:t>
            </a:r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147888"/>
            <a:ext cx="4648200" cy="3643312"/>
          </a:xfrm>
        </p:spPr>
        <p:txBody>
          <a:bodyPr rtlCol="0">
            <a:normAutofit lnSpcReduction="10000"/>
          </a:bodyPr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en-US" sz="2800" dirty="0">
                <a:latin typeface="Calisto MT" pitchFamily="18" charset="0"/>
              </a:rPr>
              <a:t>Ecosystem Services Assessment in Tana Delta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en-US" sz="2800" dirty="0">
                <a:latin typeface="Calisto MT" pitchFamily="18" charset="0"/>
              </a:rPr>
              <a:t>C</a:t>
            </a:r>
            <a:r>
              <a:rPr lang="en-US" sz="2800" dirty="0" smtClean="0">
                <a:latin typeface="Calisto MT" pitchFamily="18" charset="0"/>
              </a:rPr>
              <a:t>lean </a:t>
            </a:r>
            <a:r>
              <a:rPr lang="en-US" sz="2800" dirty="0">
                <a:latin typeface="Calisto MT" pitchFamily="18" charset="0"/>
              </a:rPr>
              <a:t>cook stoves  installed in 16 schools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en-US" sz="2800" dirty="0">
                <a:latin typeface="Calisto MT" pitchFamily="18" charset="0"/>
              </a:rPr>
              <a:t>Linked 5 CFAs from Mt. Kenya with private sector 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en-US" sz="2800" dirty="0">
                <a:latin typeface="Calisto MT" pitchFamily="18" charset="0"/>
              </a:rPr>
              <a:t>747,000 seedlings  planted by 14 CFAs/25 SSGs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60000"/>
              <a:buFont typeface="Wingdings" charset="2"/>
              <a:buChar char="u"/>
              <a:defRPr/>
            </a:pPr>
            <a:endParaRPr lang="en-GB" sz="2000" dirty="0">
              <a:latin typeface="Calisto MT"/>
              <a:cs typeface="Calisto MT"/>
            </a:endParaRPr>
          </a:p>
        </p:txBody>
      </p:sp>
      <p:pic>
        <p:nvPicPr>
          <p:cNvPr id="17411" name="Picture 6" descr="Energy saving stove Taita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2362200"/>
            <a:ext cx="4267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4876800" y="5029200"/>
            <a:ext cx="426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BD0D9"/>
              </a:buClr>
              <a:defRPr/>
            </a:pPr>
            <a:r>
              <a:rPr lang="en-GB" sz="1400" dirty="0">
                <a:solidFill>
                  <a:srgbClr val="000000"/>
                </a:solidFill>
                <a:latin typeface="+mn-lt"/>
                <a:ea typeface="Calibri" pitchFamily="34" charset="0"/>
                <a:cs typeface="Times New Roman" pitchFamily="18" charset="0"/>
              </a:rPr>
              <a:t>A display of energy cooking stove  at a school in </a:t>
            </a:r>
            <a:r>
              <a:rPr lang="en-GB" sz="1400" dirty="0" err="1">
                <a:solidFill>
                  <a:srgbClr val="000000"/>
                </a:solidFill>
                <a:latin typeface="+mn-lt"/>
                <a:ea typeface="Calibri" pitchFamily="34" charset="0"/>
                <a:cs typeface="Times New Roman" pitchFamily="18" charset="0"/>
              </a:rPr>
              <a:t>Taita</a:t>
            </a:r>
            <a:endParaRPr lang="en-GB" sz="1400" dirty="0">
              <a:solidFill>
                <a:srgbClr val="000000"/>
              </a:solidFill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-11113"/>
            <a:ext cx="8763000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0" hangingPunct="0">
              <a:defRPr/>
            </a:pP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+mj-ea"/>
                <a:cs typeface="+mj-cs"/>
              </a:rPr>
              <a:t>PILLAR 2. CONSERVE SITES AND HABITATS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9688" y="1143000"/>
            <a:ext cx="7397750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defRPr/>
            </a:pP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2.3 Promote Restoration of Degraded Habitat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defRPr/>
            </a:pPr>
            <a:endParaRPr lang="en-GB" sz="2800" b="1" dirty="0">
              <a:solidFill>
                <a:schemeClr val="accent1">
                  <a:lumMod val="75000"/>
                </a:schemeClr>
              </a:solidFill>
              <a:latin typeface="Calisto M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2239963"/>
            <a:ext cx="89916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SzPct val="60000"/>
              <a:buFont typeface="Wingdings" pitchFamily="2" charset="2"/>
              <a:buChar char="§"/>
              <a:defRPr/>
            </a:pPr>
            <a:r>
              <a:rPr lang="en-GB" sz="2400" dirty="0">
                <a:ea typeface="Calibri"/>
                <a:cs typeface="Times New Roman"/>
              </a:rPr>
              <a:t>Promoted Policies, legislation and institutional frameworks for ecosystem resilience</a:t>
            </a:r>
          </a:p>
          <a:p>
            <a:pPr marL="342900" lvl="1" indent="-342900" eaLnBrk="1" fontAlgn="auto" hangingPunct="1">
              <a:spcAft>
                <a:spcPts val="0"/>
              </a:spcAft>
              <a:buSzPct val="60000"/>
              <a:buFont typeface="Wingdings" pitchFamily="2" charset="2"/>
              <a:buChar char="§"/>
              <a:defRPr/>
            </a:pPr>
            <a:r>
              <a:rPr lang="en-US" sz="2400" dirty="0">
                <a:ea typeface="Calibri"/>
                <a:cs typeface="Times New Roman"/>
              </a:rPr>
              <a:t>Promoted safeguards for nature through review of EIAs/SEAs</a:t>
            </a:r>
          </a:p>
          <a:p>
            <a:pPr eaLnBrk="1" fontAlgn="auto" hangingPunct="1">
              <a:spcAft>
                <a:spcPts val="0"/>
              </a:spcAft>
              <a:buSzPct val="60000"/>
              <a:buFont typeface="Wingdings" pitchFamily="2" charset="2"/>
              <a:buChar char="§"/>
              <a:defRPr/>
            </a:pPr>
            <a:r>
              <a:rPr lang="en-US" sz="2400" dirty="0">
                <a:ea typeface="Calibri"/>
                <a:cs typeface="Times New Roman"/>
              </a:rPr>
              <a:t>Promoted conservation of landscapes through Land Use Planning </a:t>
            </a:r>
          </a:p>
          <a:p>
            <a:pPr eaLnBrk="1" fontAlgn="auto" hangingPunct="1">
              <a:spcAft>
                <a:spcPts val="0"/>
              </a:spcAft>
              <a:buSzPct val="60000"/>
              <a:buFont typeface="Wingdings" pitchFamily="2" charset="2"/>
              <a:buChar char="§"/>
              <a:defRPr/>
            </a:pPr>
            <a:r>
              <a:rPr lang="en-US" sz="2400" dirty="0">
                <a:ea typeface="Calibri"/>
                <a:cs typeface="Times New Roman"/>
              </a:rPr>
              <a:t>Promoted sustainable production e.g. </a:t>
            </a:r>
            <a:r>
              <a:rPr lang="en-US" sz="2400" dirty="0" err="1">
                <a:ea typeface="Calibri"/>
                <a:cs typeface="Times New Roman"/>
              </a:rPr>
              <a:t>Kipeto</a:t>
            </a:r>
            <a:r>
              <a:rPr lang="en-US" sz="2400" dirty="0">
                <a:ea typeface="Calibri"/>
                <a:cs typeface="Times New Roman"/>
              </a:rPr>
              <a:t> Wind energy </a:t>
            </a:r>
          </a:p>
          <a:p>
            <a:pPr eaLnBrk="1" fontAlgn="auto" hangingPunct="1">
              <a:spcAft>
                <a:spcPts val="0"/>
              </a:spcAft>
              <a:buSzPct val="60000"/>
              <a:buFont typeface="Wingdings" pitchFamily="2" charset="2"/>
              <a:buChar char="§"/>
              <a:defRPr/>
            </a:pPr>
            <a:r>
              <a:rPr lang="en-US" sz="2400" dirty="0">
                <a:ea typeface="Calibri"/>
                <a:cs typeface="Times New Roman"/>
              </a:rPr>
              <a:t>Engaged private sector in restoration e.g. Mt Kenya</a:t>
            </a:r>
          </a:p>
          <a:p>
            <a:pPr marL="342900" lvl="1" indent="-342900" eaLnBrk="1" fontAlgn="auto" hangingPunct="1">
              <a:spcAft>
                <a:spcPts val="0"/>
              </a:spcAft>
              <a:buSzPct val="60000"/>
              <a:buFont typeface="Wingdings" pitchFamily="2" charset="2"/>
              <a:buChar char="§"/>
              <a:defRPr/>
            </a:pPr>
            <a:r>
              <a:rPr lang="en-US" sz="2400" dirty="0">
                <a:ea typeface="Calibri"/>
                <a:cs typeface="Times New Roman"/>
              </a:rPr>
              <a:t>Promoted engagement of site support groups in policy processes</a:t>
            </a:r>
          </a:p>
          <a:p>
            <a:pPr marL="457200" lvl="1" indent="0" eaLnBrk="1" fontAlgn="auto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60000"/>
              <a:buFont typeface="Wingdings" pitchFamily="2" charset="2"/>
              <a:buChar char="§"/>
              <a:defRPr/>
            </a:pPr>
            <a:endParaRPr lang="en-GB" sz="2400" dirty="0" smtClean="0">
              <a:solidFill>
                <a:schemeClr val="accent1">
                  <a:lumMod val="75000"/>
                </a:schemeClr>
              </a:solidFill>
              <a:latin typeface="Arial"/>
              <a:ea typeface="Calibri"/>
              <a:cs typeface="Times New Roman"/>
            </a:endParaRPr>
          </a:p>
          <a:p>
            <a:pPr marL="457200" lvl="1" indent="0" eaLnBrk="1" fontAlgn="auto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60000"/>
              <a:buFont typeface="Arial"/>
              <a:buNone/>
              <a:defRPr/>
            </a:pPr>
            <a:endParaRPr lang="en-GB" sz="2000" dirty="0">
              <a:ea typeface="Calibri"/>
              <a:cs typeface="Times New Roman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60000"/>
              <a:buFont typeface="Wingdings" charset="2"/>
              <a:buChar char="u"/>
              <a:defRPr/>
            </a:pPr>
            <a:endParaRPr lang="en-GB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66725" y="152400"/>
            <a:ext cx="9829800" cy="1557338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lvl="1" indent="-285750" algn="ctr" defTabSz="457200" eaLnBrk="0" hangingPunct="0">
              <a:lnSpc>
                <a:spcPct val="115000"/>
              </a:lnSpc>
              <a:defRPr/>
            </a:pP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PILLAR 3. ENCOURAGE ECOLOGICAL </a:t>
            </a:r>
          </a:p>
          <a:p>
            <a:pPr marL="742950" lvl="1" indent="-285750" algn="ctr" defTabSz="457200" eaLnBrk="0" hangingPunct="0">
              <a:lnSpc>
                <a:spcPct val="115000"/>
              </a:lnSpc>
              <a:defRPr/>
            </a:pP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SUSTAINABILITY </a:t>
            </a:r>
            <a:b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</a:br>
            <a:endParaRPr lang="en-GB" sz="3600" b="1" dirty="0">
              <a:solidFill>
                <a:schemeClr val="accent1">
                  <a:lumMod val="75000"/>
                </a:schemeClr>
              </a:solidFill>
              <a:latin typeface="Calisto MT" pitchFamily="18" charset="0"/>
            </a:endParaRP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533400" y="1295400"/>
            <a:ext cx="4086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b="1">
                <a:solidFill>
                  <a:srgbClr val="376092"/>
                </a:solidFill>
                <a:latin typeface="Calisto MT" pitchFamily="18" charset="0"/>
              </a:rPr>
              <a:t>3.1 Key achievements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819400"/>
            <a:ext cx="8991600" cy="4419600"/>
          </a:xfrm>
        </p:spPr>
        <p:txBody>
          <a:bodyPr rtlCol="0">
            <a:normAutofit/>
          </a:bodyPr>
          <a:lstStyle/>
          <a:p>
            <a:pPr marL="342900" lvl="1" indent="-3429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60000"/>
              <a:buFont typeface="Wingdings" pitchFamily="2" charset="2"/>
              <a:buChar char="§"/>
              <a:defRPr/>
            </a:pPr>
            <a:r>
              <a:rPr lang="en-US" sz="2400" dirty="0" smtClean="0">
                <a:ea typeface="Calibri"/>
                <a:cs typeface="Times New Roman"/>
              </a:rPr>
              <a:t>Comments </a:t>
            </a:r>
            <a:r>
              <a:rPr lang="en-US" sz="2400" dirty="0">
                <a:ea typeface="Calibri"/>
                <a:cs typeface="Times New Roman"/>
              </a:rPr>
              <a:t>for 12 EIA/SEA reports submitted to NEMA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60000"/>
              <a:buFont typeface="Wingdings" pitchFamily="2" charset="2"/>
              <a:buChar char="§"/>
              <a:defRPr/>
            </a:pPr>
            <a:r>
              <a:rPr lang="en-US" sz="2400" dirty="0">
                <a:ea typeface="Calibri"/>
                <a:cs typeface="Times New Roman"/>
              </a:rPr>
              <a:t>4 memoranda submitted to the National Assembly 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60000"/>
              <a:buFont typeface="Wingdings" pitchFamily="2" charset="2"/>
              <a:buChar char="§"/>
              <a:defRPr/>
            </a:pPr>
            <a:r>
              <a:rPr lang="en-US" sz="2400" dirty="0">
                <a:ea typeface="Calibri"/>
                <a:cs typeface="Times New Roman"/>
              </a:rPr>
              <a:t>Submitted memorandum to the  National Taskforce on Forest Management and Logging Activities in Kenya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60000"/>
              <a:buFont typeface="Wingdings" pitchFamily="2" charset="2"/>
              <a:buChar char="§"/>
              <a:defRPr/>
            </a:pPr>
            <a:r>
              <a:rPr lang="en-US" sz="2400" dirty="0">
                <a:ea typeface="Calibri"/>
                <a:cs typeface="Times New Roman"/>
              </a:rPr>
              <a:t>Submitted inputs to 6 County Integrated Development Plans 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60000"/>
              <a:buFont typeface="Wingdings" pitchFamily="2" charset="2"/>
              <a:buChar char="§"/>
              <a:defRPr/>
            </a:pPr>
            <a:r>
              <a:rPr lang="en-US" sz="2400" dirty="0">
                <a:ea typeface="Calibri"/>
                <a:cs typeface="Times New Roman"/>
              </a:rPr>
              <a:t>Nature Kenya represented in Key National Committees and Fora 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60000"/>
              <a:buFont typeface="Wingdings" pitchFamily="2" charset="2"/>
              <a:buChar char="§"/>
              <a:defRPr/>
            </a:pPr>
            <a:r>
              <a:rPr lang="en-US" sz="2400" dirty="0">
                <a:ea typeface="Calibri"/>
                <a:cs typeface="Times New Roman"/>
              </a:rPr>
              <a:t>Submitted comments on the  new Environmental (Strategic Assessment, Integrated Impact Assessment and Audit) Regulations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1411288"/>
            <a:ext cx="8747125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3.2 Engaged in policy and legislative processes at county, national and global levels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838200" y="0"/>
            <a:ext cx="10287000" cy="1643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42950" lvl="1" indent="-285750" algn="ctr" defTabSz="457200" eaLnBrk="0" hangingPunct="0">
              <a:lnSpc>
                <a:spcPct val="115000"/>
              </a:lnSpc>
              <a:defRPr/>
            </a:pP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PILLAR 3. ENCOURAGE ECOLOGICAL </a:t>
            </a:r>
          </a:p>
          <a:p>
            <a:pPr marL="742950" lvl="1" indent="-285750" algn="ctr" defTabSz="457200" eaLnBrk="0" hangingPunct="0">
              <a:lnSpc>
                <a:spcPct val="115000"/>
              </a:lnSpc>
              <a:defRPr/>
            </a:pP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SUSTAINABILITY </a:t>
            </a:r>
            <a:endParaRPr lang="en-GB" sz="4000" dirty="0">
              <a:solidFill>
                <a:schemeClr val="accent1">
                  <a:lumMod val="75000"/>
                </a:schemeClr>
              </a:solidFill>
              <a:latin typeface="Calisto MT" pitchFamily="18" charset="0"/>
            </a:endParaRPr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09800"/>
            <a:ext cx="4953000" cy="5334000"/>
          </a:xfrm>
        </p:spPr>
        <p:txBody>
          <a:bodyPr rtlCol="0">
            <a:noAutofit/>
          </a:bodyPr>
          <a:lstStyle/>
          <a:p>
            <a:pPr marL="342900" lvl="1" indent="-3429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60000"/>
              <a:buFont typeface="Wingdings" pitchFamily="2" charset="2"/>
              <a:buChar char="§"/>
              <a:defRPr/>
            </a:pPr>
            <a:r>
              <a:rPr lang="en-US" sz="2400" dirty="0">
                <a:ea typeface="Calibri"/>
                <a:cs typeface="Times New Roman"/>
              </a:rPr>
              <a:t>Advocacy strategy on mainstreaming biodiversity </a:t>
            </a:r>
            <a:endParaRPr lang="en-US" sz="2400" dirty="0" smtClean="0">
              <a:ea typeface="Calibri"/>
              <a:cs typeface="Times New Roman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60000"/>
              <a:buFont typeface="Wingdings" pitchFamily="2" charset="2"/>
              <a:buChar char="§"/>
              <a:defRPr/>
            </a:pPr>
            <a:r>
              <a:rPr lang="en-US" sz="2400" dirty="0" smtClean="0">
                <a:ea typeface="Calibri"/>
                <a:cs typeface="Times New Roman"/>
              </a:rPr>
              <a:t>Convened </a:t>
            </a:r>
            <a:r>
              <a:rPr lang="en-US" sz="2400" dirty="0">
                <a:ea typeface="Calibri"/>
                <a:cs typeface="Times New Roman"/>
              </a:rPr>
              <a:t>a national dialogue on mainstreaming biodiversity 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60000"/>
              <a:buFont typeface="Wingdings" pitchFamily="2" charset="2"/>
              <a:buChar char="§"/>
              <a:defRPr/>
            </a:pPr>
            <a:r>
              <a:rPr lang="en-US" sz="2400" dirty="0">
                <a:ea typeface="Calibri"/>
                <a:cs typeface="Times New Roman"/>
              </a:rPr>
              <a:t>Supported </a:t>
            </a:r>
            <a:r>
              <a:rPr lang="en-US" sz="2400" dirty="0" smtClean="0">
                <a:ea typeface="Calibri"/>
                <a:cs typeface="Times New Roman"/>
              </a:rPr>
              <a:t>Mo </a:t>
            </a:r>
            <a:r>
              <a:rPr lang="en-US" sz="2400" dirty="0" err="1" smtClean="0">
                <a:ea typeface="Calibri"/>
                <a:cs typeface="Times New Roman"/>
              </a:rPr>
              <a:t>Eto</a:t>
            </a:r>
            <a:r>
              <a:rPr lang="en-US" sz="2400" dirty="0" smtClean="0">
                <a:ea typeface="Calibri"/>
                <a:cs typeface="Times New Roman"/>
              </a:rPr>
              <a:t> </a:t>
            </a:r>
            <a:r>
              <a:rPr lang="en-US" sz="2400" dirty="0">
                <a:ea typeface="Calibri"/>
                <a:cs typeface="Times New Roman"/>
              </a:rPr>
              <a:t>convene a national workshop to review </a:t>
            </a:r>
            <a:r>
              <a:rPr lang="en-US" sz="2400" dirty="0" smtClean="0">
                <a:ea typeface="Calibri"/>
                <a:cs typeface="Times New Roman"/>
              </a:rPr>
              <a:t>progress </a:t>
            </a:r>
            <a:r>
              <a:rPr lang="en-US" sz="2400" dirty="0">
                <a:ea typeface="Calibri"/>
                <a:cs typeface="Times New Roman"/>
              </a:rPr>
              <a:t>towards implementation  of CBD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60000"/>
              <a:buFont typeface="Wingdings" pitchFamily="2" charset="2"/>
              <a:buChar char="§"/>
              <a:defRPr/>
            </a:pPr>
            <a:r>
              <a:rPr lang="en-US" sz="2400" dirty="0">
                <a:ea typeface="Calibri"/>
                <a:cs typeface="Times New Roman"/>
              </a:rPr>
              <a:t>1 policy brief submitted on wildlife policy</a:t>
            </a:r>
            <a:endParaRPr lang="en-GB" sz="2400" dirty="0">
              <a:ea typeface="Calibri"/>
              <a:cs typeface="Times New Roman"/>
            </a:endParaRPr>
          </a:p>
        </p:txBody>
      </p:sp>
      <p:pic>
        <p:nvPicPr>
          <p:cNvPr id="20483" name="Picture 9" descr="C:\Users\Mary\AppData\Local\Microsoft\Windows\Temporary Internet Files\Content.Word\mainstream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4225925"/>
            <a:ext cx="373380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10"/>
          <p:cNvSpPr>
            <a:spLocks noChangeArrowheads="1"/>
          </p:cNvSpPr>
          <p:nvPr/>
        </p:nvSpPr>
        <p:spPr bwMode="auto">
          <a:xfrm>
            <a:off x="4648200" y="6457950"/>
            <a:ext cx="449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000"/>
              <a:t>Review workshop on mainstreaming</a:t>
            </a:r>
          </a:p>
          <a:p>
            <a:pPr algn="ctr"/>
            <a:r>
              <a:rPr lang="en-US" altLang="en-US" sz="1000"/>
              <a:t> biodiversity into production sectors at Machakos</a:t>
            </a:r>
          </a:p>
        </p:txBody>
      </p:sp>
      <p:pic>
        <p:nvPicPr>
          <p:cNvPr id="20485" name="Picture 11" descr="K:\Programme Assistant 2010 2013\AGM\2018\chairmans report documents\chairman's report photos\NFP_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750" y="1863725"/>
            <a:ext cx="38100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Rectangle 13"/>
          <p:cNvSpPr>
            <a:spLocks noChangeArrowheads="1"/>
          </p:cNvSpPr>
          <p:nvPr/>
        </p:nvSpPr>
        <p:spPr bwMode="auto">
          <a:xfrm>
            <a:off x="5334000" y="3859213"/>
            <a:ext cx="4495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100"/>
              <a:t> </a:t>
            </a:r>
            <a:r>
              <a:rPr lang="en-US" altLang="en-US" sz="1000"/>
              <a:t>National dialogue on biodiversity mainstreaming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914400" y="34925"/>
            <a:ext cx="10515600" cy="1643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42950" lvl="1" indent="-285750" algn="ctr" defTabSz="457200" eaLnBrk="0" hangingPunct="0">
              <a:lnSpc>
                <a:spcPct val="115000"/>
              </a:lnSpc>
              <a:defRPr/>
            </a:pP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PILLAR 3. ENCOURAGE ECOLOGICAL </a:t>
            </a:r>
          </a:p>
          <a:p>
            <a:pPr marL="742950" lvl="1" indent="-285750" algn="ctr" defTabSz="457200" eaLnBrk="0" hangingPunct="0">
              <a:lnSpc>
                <a:spcPct val="115000"/>
              </a:lnSpc>
              <a:defRPr/>
            </a:pP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SUSTAINABILITY </a:t>
            </a:r>
            <a:endParaRPr lang="en-GB" sz="4000" dirty="0">
              <a:solidFill>
                <a:schemeClr val="accent1">
                  <a:lumMod val="75000"/>
                </a:schemeClr>
              </a:solidFill>
              <a:latin typeface="Calisto MT" pitchFamily="18" charset="0"/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20488" name="TextBox 1"/>
          <p:cNvSpPr txBox="1">
            <a:spLocks noChangeArrowheads="1"/>
          </p:cNvSpPr>
          <p:nvPr/>
        </p:nvSpPr>
        <p:spPr bwMode="auto">
          <a:xfrm>
            <a:off x="2286000" y="16779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68275" y="1201738"/>
            <a:ext cx="8747125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3.2 Engaged in policy and legislative processes at county, national and global levels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875" y="2438400"/>
            <a:ext cx="8915400" cy="4800600"/>
          </a:xfrm>
        </p:spPr>
        <p:txBody>
          <a:bodyPr rtlCol="0">
            <a:normAutofit/>
          </a:bodyPr>
          <a:lstStyle/>
          <a:p>
            <a:pPr marL="342900" lvl="1" indent="-3429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60000"/>
              <a:buFont typeface="Wingdings" pitchFamily="2" charset="2"/>
              <a:buChar char="§"/>
              <a:defRPr/>
            </a:pPr>
            <a:r>
              <a:rPr lang="en-US" sz="2400" dirty="0" err="1">
                <a:ea typeface="Calibri"/>
                <a:cs typeface="Times New Roman"/>
              </a:rPr>
              <a:t>Kipeto</a:t>
            </a:r>
            <a:r>
              <a:rPr lang="en-US" sz="2400" dirty="0">
                <a:ea typeface="Calibri"/>
                <a:cs typeface="Times New Roman"/>
              </a:rPr>
              <a:t> wind farm for Critically Endangered </a:t>
            </a:r>
            <a:r>
              <a:rPr lang="en-US" sz="2400" dirty="0" err="1">
                <a:ea typeface="Calibri"/>
                <a:cs typeface="Times New Roman"/>
              </a:rPr>
              <a:t>Rüppells</a:t>
            </a:r>
            <a:r>
              <a:rPr lang="en-US" sz="2400" dirty="0">
                <a:ea typeface="Calibri"/>
                <a:cs typeface="Times New Roman"/>
              </a:rPr>
              <a:t> and White-backed Vultures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60000"/>
              <a:buFont typeface="Wingdings" pitchFamily="2" charset="2"/>
              <a:buChar char="§"/>
              <a:defRPr/>
            </a:pPr>
            <a:r>
              <a:rPr lang="en-US" sz="2400" dirty="0" smtClean="0">
                <a:ea typeface="Calibri"/>
                <a:cs typeface="Times New Roman"/>
              </a:rPr>
              <a:t>IFC </a:t>
            </a:r>
            <a:r>
              <a:rPr lang="en-US" sz="2400" dirty="0">
                <a:ea typeface="Calibri"/>
                <a:cs typeface="Times New Roman"/>
              </a:rPr>
              <a:t>Performance Standard 6 </a:t>
            </a:r>
            <a:r>
              <a:rPr lang="en-US" sz="2400" dirty="0" smtClean="0">
                <a:ea typeface="Calibri"/>
                <a:cs typeface="Times New Roman"/>
              </a:rPr>
              <a:t>agreed for net gain </a:t>
            </a:r>
            <a:r>
              <a:rPr lang="en-US" sz="2400" dirty="0">
                <a:ea typeface="Calibri"/>
                <a:cs typeface="Times New Roman"/>
              </a:rPr>
              <a:t>for critically </a:t>
            </a:r>
            <a:r>
              <a:rPr lang="en-US" sz="2400" dirty="0" smtClean="0">
                <a:ea typeface="Calibri"/>
                <a:cs typeface="Times New Roman"/>
              </a:rPr>
              <a:t>vultures </a:t>
            </a:r>
            <a:r>
              <a:rPr lang="en-US" sz="2400" dirty="0">
                <a:ea typeface="Calibri"/>
                <a:cs typeface="Times New Roman"/>
              </a:rPr>
              <a:t>and allocated $ 1million per year to fund biodiversity </a:t>
            </a:r>
            <a:r>
              <a:rPr lang="en-US" sz="2400" dirty="0" smtClean="0">
                <a:ea typeface="Calibri"/>
                <a:cs typeface="Times New Roman"/>
              </a:rPr>
              <a:t>offsets</a:t>
            </a:r>
            <a:endParaRPr lang="en-US" sz="2400" dirty="0">
              <a:ea typeface="Calibri"/>
              <a:cs typeface="Times New Roman"/>
            </a:endParaRPr>
          </a:p>
          <a:p>
            <a:pPr marL="342900" lvl="1" indent="-3429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60000"/>
              <a:buFont typeface="Wingdings" pitchFamily="2" charset="2"/>
              <a:buChar char="§"/>
              <a:defRPr/>
            </a:pPr>
            <a:r>
              <a:rPr lang="en-US" sz="2400" dirty="0" smtClean="0">
                <a:ea typeface="Calibri"/>
                <a:cs typeface="Times New Roman"/>
              </a:rPr>
              <a:t>Engaged USAID </a:t>
            </a:r>
            <a:r>
              <a:rPr lang="en-US" sz="2400" dirty="0">
                <a:ea typeface="Calibri"/>
                <a:cs typeface="Times New Roman"/>
              </a:rPr>
              <a:t>to fund a national Strategic Environmental Assessment on Wind Farms placement, 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Clr>
                <a:srgbClr val="4F81BD">
                  <a:lumMod val="75000"/>
                </a:srgbClr>
              </a:buClr>
              <a:buSzPct val="60000"/>
              <a:buFont typeface="Wingdings" pitchFamily="2" charset="2"/>
              <a:buChar char="§"/>
              <a:defRPr/>
            </a:pPr>
            <a:endParaRPr lang="en-US" sz="2600" dirty="0" smtClean="0">
              <a:latin typeface="Calisto MT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200" dirty="0" smtClean="0">
              <a:latin typeface="Calisto MT" pitchFamily="18" charset="0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60000"/>
              <a:buFont typeface="Wingdings" charset="2"/>
              <a:buChar char="u"/>
              <a:defRPr/>
            </a:pPr>
            <a:endParaRPr lang="en-US" sz="2200" dirty="0" smtClean="0"/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60000"/>
              <a:buFont typeface="Wingdings" charset="2"/>
              <a:buChar char="u"/>
              <a:defRPr/>
            </a:pPr>
            <a:endParaRPr lang="en-GB" sz="2000" dirty="0" smtClean="0">
              <a:latin typeface="Calisto MT" pitchFamily="18" charset="0"/>
            </a:endParaRPr>
          </a:p>
          <a:p>
            <a:pPr lvl="1" eaLnBrk="1" fontAlgn="auto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60000"/>
              <a:buFont typeface="Arial"/>
              <a:buNone/>
              <a:defRPr/>
            </a:pPr>
            <a:endParaRPr lang="en-GB" sz="2000" dirty="0">
              <a:ea typeface="Calibri"/>
              <a:cs typeface="Times New Roman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60000"/>
              <a:buFont typeface="Wingdings" charset="2"/>
              <a:buChar char="u"/>
              <a:defRPr/>
            </a:pPr>
            <a:endParaRPr lang="en-GB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66700" y="1371600"/>
            <a:ext cx="8763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defRPr/>
            </a:pP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  <a:t>3.3 Business engagement in sustainable production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838200" y="0"/>
            <a:ext cx="10287000" cy="1643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42950" lvl="1" indent="-285750" algn="ctr" defTabSz="457200" eaLnBrk="0" hangingPunct="0">
              <a:lnSpc>
                <a:spcPct val="115000"/>
              </a:lnSpc>
              <a:defRPr/>
            </a:pP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PILLAR 3. ENCOURAGE ECOLOGICAL </a:t>
            </a:r>
          </a:p>
          <a:p>
            <a:pPr marL="742950" lvl="1" indent="-285750" algn="ctr" defTabSz="457200" eaLnBrk="0" hangingPunct="0">
              <a:lnSpc>
                <a:spcPct val="115000"/>
              </a:lnSpc>
              <a:defRPr/>
            </a:pP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SUSTAINABILITY </a:t>
            </a:r>
            <a:endParaRPr lang="en-GB" sz="4000" dirty="0">
              <a:solidFill>
                <a:schemeClr val="accent1">
                  <a:lumMod val="75000"/>
                </a:schemeClr>
              </a:solidFill>
              <a:latin typeface="Calisto MT" pitchFamily="18" charset="0"/>
            </a:endParaRPr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375" y="2211388"/>
            <a:ext cx="5280025" cy="4418012"/>
          </a:xfrm>
        </p:spPr>
        <p:txBody>
          <a:bodyPr rtlCol="0">
            <a:normAutofit/>
          </a:bodyPr>
          <a:lstStyle/>
          <a:p>
            <a:pPr marL="342900" lvl="1" indent="-3429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60000"/>
              <a:buFont typeface="Wingdings" pitchFamily="2" charset="2"/>
              <a:buChar char="§"/>
              <a:defRPr/>
            </a:pPr>
            <a:r>
              <a:rPr lang="en-US" sz="2400" dirty="0">
                <a:ea typeface="Calibri"/>
                <a:cs typeface="Times New Roman"/>
              </a:rPr>
              <a:t>Implementation of Tana River Delta Land Use Plan (LUP) and Strategic Environmental Assessment (SEA)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60000"/>
              <a:buFont typeface="Wingdings" pitchFamily="2" charset="2"/>
              <a:buChar char="§"/>
              <a:defRPr/>
            </a:pPr>
            <a:r>
              <a:rPr lang="en-US" sz="2400" dirty="0">
                <a:ea typeface="Calibri"/>
                <a:cs typeface="Times New Roman"/>
              </a:rPr>
              <a:t>Drafting of a LUP bill for </a:t>
            </a:r>
            <a:r>
              <a:rPr lang="en-US" sz="2400" dirty="0" err="1">
                <a:ea typeface="Calibri"/>
                <a:cs typeface="Times New Roman"/>
              </a:rPr>
              <a:t>Lamu</a:t>
            </a:r>
            <a:r>
              <a:rPr lang="en-US" sz="2400" dirty="0">
                <a:ea typeface="Calibri"/>
                <a:cs typeface="Times New Roman"/>
              </a:rPr>
              <a:t> County Successfully engaged Tana River &amp; </a:t>
            </a:r>
            <a:r>
              <a:rPr lang="en-US" sz="2400" dirty="0" err="1">
                <a:ea typeface="Calibri"/>
                <a:cs typeface="Times New Roman"/>
              </a:rPr>
              <a:t>Siaya</a:t>
            </a:r>
            <a:r>
              <a:rPr lang="en-US" sz="2400" dirty="0">
                <a:ea typeface="Calibri"/>
                <a:cs typeface="Times New Roman"/>
              </a:rPr>
              <a:t> Counties to recognize LUP in CIDP</a:t>
            </a:r>
          </a:p>
          <a:p>
            <a:pPr marL="342900" lvl="1" indent="-34290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60000"/>
              <a:buFont typeface="Wingdings" pitchFamily="2" charset="2"/>
              <a:buChar char="§"/>
              <a:defRPr/>
            </a:pPr>
            <a:r>
              <a:rPr lang="en-US" sz="2400" dirty="0" err="1">
                <a:ea typeface="Calibri"/>
                <a:cs typeface="Times New Roman"/>
              </a:rPr>
              <a:t>Yala</a:t>
            </a:r>
            <a:r>
              <a:rPr lang="en-US" sz="2400" dirty="0">
                <a:ea typeface="Calibri"/>
                <a:cs typeface="Times New Roman"/>
              </a:rPr>
              <a:t> Swamp LUP and SEA completed</a:t>
            </a:r>
            <a:endParaRPr lang="en-GB" sz="2400" dirty="0">
              <a:ea typeface="Calibri"/>
              <a:cs typeface="Times New Roman"/>
            </a:endParaRPr>
          </a:p>
          <a:p>
            <a:pPr marL="457200" lvl="1" indent="0" eaLnBrk="1" fontAlgn="auto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60000"/>
              <a:buFont typeface="Arial"/>
              <a:buNone/>
              <a:defRPr/>
            </a:pPr>
            <a:endParaRPr lang="en-GB" sz="2000" dirty="0">
              <a:ea typeface="Calibri"/>
              <a:cs typeface="Times New Roman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60000"/>
              <a:buFont typeface="Wingdings" charset="2"/>
              <a:buChar char="u"/>
              <a:defRPr/>
            </a:pP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1377950"/>
            <a:ext cx="8382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  <a:t>3.4 Promotion of conservation of landscapes</a:t>
            </a:r>
          </a:p>
        </p:txBody>
      </p:sp>
      <p:pic>
        <p:nvPicPr>
          <p:cNvPr id="22532" name="Picture 9" descr="K:\Programme Assistant 2010 2013\AGM\2018\chairmans report documents\chairman's report photos\Chairman's Report\Cover LU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2057400"/>
            <a:ext cx="18780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0" descr="K:\Programme Assistant 2010 2013\AGM\2018\chairmans report documents\chairman's report photos\Chairman's Report\SEA Cov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2057400"/>
            <a:ext cx="17240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K:\Programme Assistant 2010 2013\AGM\2018\chairmans report documents\chairman's report photos\Chairman's Report\Gazette Noti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4267200"/>
            <a:ext cx="3124200" cy="25146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-914400" y="-4763"/>
            <a:ext cx="10515600" cy="16446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42950" lvl="1" indent="-285750" algn="ctr" defTabSz="457200" eaLnBrk="0" hangingPunct="0">
              <a:lnSpc>
                <a:spcPct val="115000"/>
              </a:lnSpc>
              <a:defRPr/>
            </a:pP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PILLAR 3. ENCOURAGE ECOLOGICAL </a:t>
            </a:r>
          </a:p>
          <a:p>
            <a:pPr marL="742950" lvl="1" indent="-285750" algn="ctr" defTabSz="457200" eaLnBrk="0" hangingPunct="0">
              <a:lnSpc>
                <a:spcPct val="115000"/>
              </a:lnSpc>
              <a:defRPr/>
            </a:pP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SUSTAINABILITY </a:t>
            </a:r>
            <a:endParaRPr lang="en-GB" sz="4000" dirty="0">
              <a:solidFill>
                <a:schemeClr val="accent1">
                  <a:lumMod val="75000"/>
                </a:schemeClr>
              </a:solidFill>
              <a:latin typeface="Calisto MT" pitchFamily="18" charset="0"/>
            </a:endParaRPr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alisto MT"/>
                <a:cs typeface="Calisto MT"/>
              </a:rPr>
              <a:t>B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Calisto MT"/>
                <a:cs typeface="Calisto MT"/>
              </a:rPr>
              <a:t>ACKGROUND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924800" cy="4830763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latin typeface="Calisto MT" pitchFamily="18" charset="0"/>
                <a:ea typeface="ＭＳ Ｐゴシック" pitchFamily="34" charset="-128"/>
                <a:cs typeface="Arial" charset="0"/>
              </a:rPr>
              <a:t>Established in 1909 as the </a:t>
            </a:r>
            <a:r>
              <a:rPr lang="en-US" altLang="en-US" sz="2800" b="1" smtClean="0">
                <a:latin typeface="Calisto MT" pitchFamily="18" charset="0"/>
                <a:ea typeface="ＭＳ Ｐゴシック" pitchFamily="34" charset="-128"/>
                <a:cs typeface="Arial" charset="0"/>
              </a:rPr>
              <a:t>East Africa Natural History Society (EANHS)</a:t>
            </a:r>
          </a:p>
          <a:p>
            <a:pPr eaLnBrk="1" hangingPunct="1"/>
            <a:endParaRPr lang="en-US" altLang="en-US" sz="2800" smtClean="0">
              <a:latin typeface="Calisto MT" pitchFamily="18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altLang="en-US" sz="2800" b="1" smtClean="0">
                <a:latin typeface="Calisto MT" pitchFamily="18" charset="0"/>
                <a:ea typeface="ＭＳ Ｐゴシック" pitchFamily="34" charset="-128"/>
                <a:cs typeface="Arial" charset="0"/>
              </a:rPr>
              <a:t>EANHS</a:t>
            </a:r>
            <a:r>
              <a:rPr lang="en-US" altLang="en-US" sz="2800" smtClean="0">
                <a:latin typeface="Calisto MT" pitchFamily="18" charset="0"/>
                <a:ea typeface="ＭＳ Ｐゴシック" pitchFamily="34" charset="-128"/>
                <a:cs typeface="Arial" charset="0"/>
              </a:rPr>
              <a:t> is one of Africa’s oldest scientific Societies</a:t>
            </a:r>
          </a:p>
          <a:p>
            <a:pPr eaLnBrk="1" hangingPunct="1"/>
            <a:endParaRPr lang="en-US" altLang="en-US" sz="2800" smtClean="0">
              <a:latin typeface="Calisto MT" pitchFamily="18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r>
              <a:rPr lang="en-US" altLang="en-US" sz="2800" b="1" smtClean="0">
                <a:latin typeface="Arial Black" pitchFamily="34" charset="0"/>
                <a:ea typeface="ＭＳ Ｐゴシック" pitchFamily="34" charset="-128"/>
                <a:cs typeface="Arial Black" pitchFamily="34" charset="0"/>
              </a:rPr>
              <a:t>Nature</a:t>
            </a:r>
            <a:r>
              <a:rPr lang="en-US" altLang="en-US" sz="2800" b="1" smtClean="0">
                <a:latin typeface="Calisto MT" pitchFamily="18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altLang="en-US" sz="2800" i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Kenya</a:t>
            </a:r>
            <a:r>
              <a:rPr lang="en-US" altLang="en-US" sz="2800" b="1" smtClean="0">
                <a:latin typeface="Calisto MT" pitchFamily="18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altLang="en-US" sz="2800" smtClean="0">
                <a:latin typeface="Calisto MT" pitchFamily="18" charset="0"/>
                <a:ea typeface="ＭＳ Ｐゴシック" pitchFamily="34" charset="-128"/>
                <a:cs typeface="Arial" charset="0"/>
              </a:rPr>
              <a:t>is the </a:t>
            </a:r>
            <a:r>
              <a:rPr lang="en-US" altLang="en-US" sz="2800" b="1" smtClean="0">
                <a:latin typeface="Calisto MT" pitchFamily="18" charset="0"/>
                <a:ea typeface="ＭＳ Ｐゴシック" pitchFamily="34" charset="-128"/>
                <a:cs typeface="Arial" charset="0"/>
              </a:rPr>
              <a:t>BirdLife</a:t>
            </a:r>
            <a:r>
              <a:rPr lang="en-US" altLang="en-US" sz="2800" smtClean="0">
                <a:latin typeface="Calisto MT" pitchFamily="18" charset="0"/>
                <a:ea typeface="ＭＳ Ｐゴシック" pitchFamily="34" charset="-128"/>
                <a:cs typeface="Arial" charset="0"/>
              </a:rPr>
              <a:t> partner in Kenya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800" b="1" smtClean="0">
                <a:latin typeface="Calisto MT" pitchFamily="18" charset="0"/>
                <a:ea typeface="ＭＳ Ｐゴシック" pitchFamily="34" charset="-128"/>
                <a:cs typeface="Arial" charset="0"/>
              </a:rPr>
              <a:t>Aim</a:t>
            </a:r>
            <a:r>
              <a:rPr lang="en-GB" altLang="en-US" sz="2800" smtClean="0">
                <a:latin typeface="Calisto MT" pitchFamily="18" charset="0"/>
                <a:ea typeface="ＭＳ Ｐゴシック" pitchFamily="34" charset="-128"/>
                <a:cs typeface="Arial" charset="0"/>
              </a:rPr>
              <a:t> – Promotion of the study of natural history and conservation of nature in Eastern Africa</a:t>
            </a:r>
            <a:endParaRPr lang="en-US" altLang="en-US" sz="2800" smtClean="0">
              <a:latin typeface="Calisto MT" pitchFamily="18" charset="0"/>
              <a:ea typeface="ＭＳ Ｐゴシック" pitchFamily="34" charset="-128"/>
              <a:cs typeface="Arial" charset="0"/>
            </a:endParaRPr>
          </a:p>
          <a:p>
            <a:pPr eaLnBrk="1" hangingPunct="1"/>
            <a:endParaRPr lang="en-US" altLang="en-US" smtClean="0">
              <a:ea typeface="ＭＳ Ｐゴシック" pitchFamily="34" charset="-128"/>
              <a:cs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52600" y="990600"/>
            <a:ext cx="54864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1066800" y="1154113"/>
            <a:ext cx="662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Site Support Groups (SSGs) distribution Map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52400"/>
            <a:ext cx="8839200" cy="114300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lvl="1" indent="-285750" algn="ctr" fontAlgn="auto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20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4. EMPOWER PEOPLE TO </a:t>
            </a:r>
          </a:p>
          <a:p>
            <a:pPr marL="742950" lvl="1" indent="-285750" algn="ctr" fontAlgn="auto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20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SUPPORT NATURE </a:t>
            </a:r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  <a:t/>
            </a:r>
            <a:br>
              <a: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</a:br>
            <a:endParaRPr lang="en-GB" sz="4000" dirty="0">
              <a:solidFill>
                <a:schemeClr val="accent1">
                  <a:lumMod val="75000"/>
                </a:schemeClr>
              </a:solidFill>
              <a:latin typeface="Calisto MT" pitchFamily="18" charset="0"/>
              <a:cs typeface="+mn-cs"/>
            </a:endParaRPr>
          </a:p>
        </p:txBody>
      </p:sp>
      <p:pic>
        <p:nvPicPr>
          <p:cNvPr id="21508" name="Picture 4" descr="C:\Users\User\AppData\Local\Microsoft\Windows\Temporary Internet Files\Content.Outlook\QG9DSCGS\SSG Distribu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643063"/>
            <a:ext cx="7162800" cy="5111750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/>
        </p:nvSpPr>
        <p:spPr>
          <a:xfrm>
            <a:off x="228600" y="1524000"/>
            <a:ext cx="4495800" cy="53244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u="sng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itchFamily="2" charset="2"/>
              <a:buChar char="§"/>
              <a:defRPr/>
            </a:pPr>
            <a:r>
              <a:rPr lang="en-US" sz="2000" b="1" dirty="0">
                <a:latin typeface="+mn-lt"/>
                <a:cs typeface="+mn-cs"/>
              </a:rPr>
              <a:t>21</a:t>
            </a:r>
            <a:r>
              <a:rPr lang="en-US" sz="2000" dirty="0">
                <a:latin typeface="+mn-lt"/>
                <a:cs typeface="+mn-cs"/>
              </a:rPr>
              <a:t> </a:t>
            </a:r>
            <a:r>
              <a:rPr lang="en-US" sz="2000" b="1" dirty="0">
                <a:latin typeface="+mn-lt"/>
                <a:cs typeface="+mn-cs"/>
              </a:rPr>
              <a:t>SSGs</a:t>
            </a:r>
            <a:r>
              <a:rPr lang="en-US" sz="2000" dirty="0">
                <a:latin typeface="+mn-lt"/>
                <a:cs typeface="+mn-cs"/>
              </a:rPr>
              <a:t> (42 participants; 11 women and 31 men) trained, shared experiences during national SSG workshop 2017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itchFamily="2" charset="2"/>
              <a:buChar char="§"/>
              <a:defRPr/>
            </a:pPr>
            <a:r>
              <a:rPr lang="en-US" sz="2000" b="1" dirty="0">
                <a:latin typeface="+mn-lt"/>
                <a:cs typeface="+mn-cs"/>
              </a:rPr>
              <a:t>15 SSGs </a:t>
            </a:r>
            <a:r>
              <a:rPr lang="en-US" sz="2000" dirty="0">
                <a:latin typeface="+mn-lt"/>
                <a:cs typeface="+mn-cs"/>
              </a:rPr>
              <a:t>members from Taita hills &amp; Dakatcha Woodland trained on apiculture techniques at Baraka Training Institute in Molo, Nakuru County.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itchFamily="2" charset="2"/>
              <a:buChar char="§"/>
              <a:defRPr/>
            </a:pPr>
            <a:r>
              <a:rPr lang="en-US" sz="2000" b="1" dirty="0">
                <a:latin typeface="+mn-lt"/>
                <a:cs typeface="+mn-cs"/>
              </a:rPr>
              <a:t>4 SSGs </a:t>
            </a:r>
            <a:r>
              <a:rPr lang="en-US" sz="2000" dirty="0">
                <a:latin typeface="+mn-lt"/>
                <a:cs typeface="+mn-cs"/>
              </a:rPr>
              <a:t>from Kilifi County trained on Advocacy and resource mobilization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itchFamily="2" charset="2"/>
              <a:buChar char="§"/>
              <a:defRPr/>
            </a:pPr>
            <a:r>
              <a:rPr lang="en-US" sz="2000" b="1" dirty="0">
                <a:latin typeface="+mn-lt"/>
              </a:rPr>
              <a:t>5 SSG </a:t>
            </a:r>
            <a:r>
              <a:rPr lang="en-US" sz="2000" dirty="0">
                <a:latin typeface="+mn-lt"/>
              </a:rPr>
              <a:t>Members (2-Yala, 1-Taita, 1-Dakatcha &amp; 1-Arabuko) trained on Fundamentals of Ornithology (</a:t>
            </a:r>
            <a:r>
              <a:rPr lang="en-US" sz="2000" dirty="0" err="1">
                <a:latin typeface="+mn-lt"/>
              </a:rPr>
              <a:t>FoO</a:t>
            </a:r>
            <a:r>
              <a:rPr lang="en-US" sz="2000" dirty="0">
                <a:latin typeface="+mn-lt"/>
              </a:rPr>
              <a:t>)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>
              <a:latin typeface="Rockwell" pitchFamily="18" charset="0"/>
              <a:cs typeface="+mn-cs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>
              <a:latin typeface="Rockwell" pitchFamily="18" charset="0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4876800" y="1371600"/>
            <a:ext cx="4267200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000" b="1" dirty="0">
                <a:latin typeface="+mn-lt"/>
                <a:cs typeface="+mn-cs"/>
              </a:rPr>
              <a:t>5 CFAs </a:t>
            </a:r>
            <a:r>
              <a:rPr lang="en-US" sz="2000" dirty="0">
                <a:latin typeface="+mn-lt"/>
                <a:cs typeface="+mn-cs"/>
              </a:rPr>
              <a:t>in Mt. Kenya developed action plans and business cases which was presented to water buyers and other stakeholders to support restoration of Mt. Kenya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04800"/>
            <a:ext cx="8839200" cy="53340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lvl="1" indent="-285750" algn="ctr" fontAlgn="auto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20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4. EMPOWER PEOPLE TO </a:t>
            </a:r>
          </a:p>
          <a:p>
            <a:pPr marL="742950" lvl="1" indent="-285750" algn="ctr" fontAlgn="auto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20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SUPPORT NATURE </a:t>
            </a:r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  <a:t/>
            </a:r>
            <a:br>
              <a: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</a:br>
            <a:endParaRPr lang="en-GB" sz="4000" dirty="0">
              <a:solidFill>
                <a:schemeClr val="accent1">
                  <a:lumMod val="75000"/>
                </a:schemeClr>
              </a:solidFill>
              <a:latin typeface="Calisto MT" pitchFamily="18" charset="0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1143000"/>
            <a:ext cx="4267200" cy="53340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dirty="0" smtClean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Tahoma" pitchFamily="34" charset="0"/>
                <a:cs typeface="Tahoma" pitchFamily="34" charset="0"/>
              </a:rPr>
              <a:t>Capacity Building</a:t>
            </a:r>
          </a:p>
          <a:p>
            <a:pPr marL="742950" lvl="1" indent="-285750" algn="ctr" fontAlgn="auto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  <a:t/>
            </a:r>
            <a:br>
              <a: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</a:br>
            <a:endParaRPr lang="en-GB" sz="4000" dirty="0">
              <a:solidFill>
                <a:schemeClr val="accent1">
                  <a:lumMod val="75000"/>
                </a:schemeClr>
              </a:solidFill>
              <a:latin typeface="Calisto MT" pitchFamily="18" charset="0"/>
              <a:cs typeface="+mn-cs"/>
            </a:endParaRPr>
          </a:p>
        </p:txBody>
      </p:sp>
      <p:pic>
        <p:nvPicPr>
          <p:cNvPr id="24582" name="Picture 7" descr="L:\chairmans report documents\local empowerment photos\Representatives of 21 Site Support Groups during National SSG Workshop  2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2971800"/>
            <a:ext cx="4267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876800" y="5791200"/>
            <a:ext cx="4267200" cy="53340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800" b="1" dirty="0" smtClean="0">
              <a:solidFill>
                <a:schemeClr val="accent1">
                  <a:lumMod val="75000"/>
                </a:schemeClr>
              </a:solidFill>
              <a:latin typeface="Calisto MT" pitchFamily="18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en-US" sz="4800" dirty="0" smtClean="0">
                <a:latin typeface="Calisto MT" pitchFamily="18" charset="0"/>
              </a:rPr>
              <a:t>Representatives of 21 Site Support Groups during National SSG Workshop  2017. Photo: by J. Siele</a:t>
            </a:r>
          </a:p>
          <a:p>
            <a:pPr marL="742950" lvl="1" indent="-285750" algn="ctr" fontAlgn="auto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  <a:t/>
            </a:r>
            <a:br>
              <a: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</a:br>
            <a:endParaRPr lang="en-GB" sz="4000" dirty="0">
              <a:solidFill>
                <a:schemeClr val="accent1">
                  <a:lumMod val="75000"/>
                </a:schemeClr>
              </a:solidFill>
              <a:latin typeface="Calisto MT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/>
            </a:extLst>
          </p:cNvPr>
          <p:cNvSpPr/>
          <p:nvPr/>
        </p:nvSpPr>
        <p:spPr>
          <a:xfrm>
            <a:off x="152400" y="2627313"/>
            <a:ext cx="4724400" cy="41544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4163" indent="-28416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200" dirty="0">
                <a:latin typeface="+mn-lt"/>
                <a:ea typeface="Tahoma" pitchFamily="34" charset="0"/>
                <a:cs typeface="Tahoma" pitchFamily="34" charset="0"/>
              </a:rPr>
              <a:t>SSGs are carrying out detailed monitoring at 6 sites (</a:t>
            </a:r>
            <a:r>
              <a:rPr lang="en-US" sz="2200" dirty="0" err="1">
                <a:latin typeface="+mn-lt"/>
                <a:ea typeface="Tahoma" pitchFamily="34" charset="0"/>
                <a:cs typeface="Tahoma" pitchFamily="34" charset="0"/>
              </a:rPr>
              <a:t>Kakamega</a:t>
            </a:r>
            <a:r>
              <a:rPr lang="en-US" sz="2200" dirty="0">
                <a:latin typeface="+mn-lt"/>
                <a:ea typeface="Tahoma" pitchFamily="34" charset="0"/>
                <a:cs typeface="Tahoma" pitchFamily="34" charset="0"/>
              </a:rPr>
              <a:t>, Taita, Dakatcha, </a:t>
            </a:r>
            <a:r>
              <a:rPr lang="en-US" sz="2200" dirty="0" err="1">
                <a:latin typeface="+mn-lt"/>
                <a:ea typeface="Tahoma" pitchFamily="34" charset="0"/>
                <a:cs typeface="Tahoma" pitchFamily="34" charset="0"/>
              </a:rPr>
              <a:t>Arabuko</a:t>
            </a:r>
            <a:r>
              <a:rPr lang="en-US" sz="2200" dirty="0">
                <a:latin typeface="+mn-lt"/>
                <a:ea typeface="Tahoma" pitchFamily="34" charset="0"/>
                <a:cs typeface="Tahoma" pitchFamily="34" charset="0"/>
              </a:rPr>
              <a:t>, </a:t>
            </a:r>
            <a:r>
              <a:rPr lang="en-US" sz="2200" dirty="0" err="1">
                <a:latin typeface="+mn-lt"/>
                <a:ea typeface="Tahoma" pitchFamily="34" charset="0"/>
                <a:cs typeface="Tahoma" pitchFamily="34" charset="0"/>
              </a:rPr>
              <a:t>Yala</a:t>
            </a:r>
            <a:r>
              <a:rPr lang="en-US" sz="2200" dirty="0">
                <a:latin typeface="+mn-lt"/>
                <a:ea typeface="Tahoma" pitchFamily="34" charset="0"/>
                <a:cs typeface="Tahoma" pitchFamily="34" charset="0"/>
              </a:rPr>
              <a:t>, </a:t>
            </a:r>
            <a:r>
              <a:rPr lang="en-US" sz="2200" dirty="0" err="1">
                <a:latin typeface="+mn-lt"/>
                <a:ea typeface="Tahoma" pitchFamily="34" charset="0"/>
                <a:cs typeface="Tahoma" pitchFamily="34" charset="0"/>
              </a:rPr>
              <a:t>Dunga</a:t>
            </a:r>
            <a:r>
              <a:rPr lang="en-US" sz="2200" dirty="0">
                <a:latin typeface="+mn-lt"/>
                <a:ea typeface="Tahoma" pitchFamily="34" charset="0"/>
                <a:cs typeface="Tahoma" pitchFamily="34" charset="0"/>
              </a:rPr>
              <a:t>)</a:t>
            </a:r>
          </a:p>
          <a:p>
            <a:pPr marL="284163" indent="-28416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200" dirty="0">
                <a:latin typeface="+mn-lt"/>
                <a:ea typeface="Tahoma" pitchFamily="34" charset="0"/>
                <a:cs typeface="Tahoma" pitchFamily="34" charset="0"/>
              </a:rPr>
              <a:t>23 SSGs are involved in Common Bird Monitoring</a:t>
            </a:r>
          </a:p>
          <a:p>
            <a:pPr marL="284163" indent="-28416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200" dirty="0">
                <a:latin typeface="+mn-lt"/>
                <a:ea typeface="Tahoma" pitchFamily="34" charset="0"/>
                <a:cs typeface="Tahoma" pitchFamily="34" charset="0"/>
              </a:rPr>
              <a:t>9 SSGs involved county decision making processes</a:t>
            </a:r>
          </a:p>
          <a:p>
            <a:pPr marL="284163" indent="-28416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200" dirty="0">
                <a:latin typeface="+mn-lt"/>
                <a:ea typeface="Tahoma" pitchFamily="34" charset="0"/>
                <a:cs typeface="Tahoma" pitchFamily="34" charset="0"/>
              </a:rPr>
              <a:t>7 SSGs implementing advocacy strategies</a:t>
            </a:r>
          </a:p>
          <a:p>
            <a:pPr marL="284163" indent="-28416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200" dirty="0">
                <a:latin typeface="+mn-lt"/>
                <a:ea typeface="Tahoma" pitchFamily="34" charset="0"/>
                <a:cs typeface="Tahoma" pitchFamily="34" charset="0"/>
              </a:rPr>
              <a:t>15 SSGs have signed partnership agreements with Nature Kenya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76200"/>
            <a:ext cx="8839200" cy="114300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lvl="1" indent="-285750" algn="ctr" fontAlgn="auto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20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4. EMPOWER PEOPLE TO </a:t>
            </a:r>
          </a:p>
          <a:p>
            <a:pPr marL="742950" lvl="1" indent="-285750" algn="ctr" fontAlgn="auto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20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SUPPORT NATURE </a:t>
            </a:r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  <a:t/>
            </a:r>
            <a:br>
              <a: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</a:br>
            <a:endParaRPr lang="en-GB" sz="4000" dirty="0">
              <a:solidFill>
                <a:schemeClr val="accent1">
                  <a:lumMod val="75000"/>
                </a:schemeClr>
              </a:solidFill>
              <a:latin typeface="Calisto MT" pitchFamily="18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219200"/>
            <a:ext cx="89916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defRPr/>
            </a:pP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  <a:t>Build Grassroots Capacity and Networks for Nature Conservation </a:t>
            </a:r>
          </a:p>
        </p:txBody>
      </p:sp>
      <p:pic>
        <p:nvPicPr>
          <p:cNvPr id="25605" name="Picture 5" descr="C:\Users\User\AppData\Local\Microsoft\Windows\Temporary Internet Files\Content.Outlook\QG9DSCGS\Biodiversity monitoring at Aarboko 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6000" y="2667000"/>
            <a:ext cx="416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2133600"/>
            <a:ext cx="4419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Tahoma" pitchFamily="34" charset="0"/>
                <a:cs typeface="Tahoma" pitchFamily="34" charset="0"/>
              </a:rPr>
              <a:t>Local Monitoring and action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0" y="5791200"/>
            <a:ext cx="38862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Biodiversity monitoring at </a:t>
            </a:r>
            <a:r>
              <a:rPr lang="en-US" sz="1400" dirty="0" err="1">
                <a:latin typeface="+mn-lt"/>
              </a:rPr>
              <a:t>Arabuko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Sokoke</a:t>
            </a:r>
            <a:r>
              <a:rPr lang="en-US" sz="1400" dirty="0">
                <a:latin typeface="+mn-lt"/>
              </a:rPr>
              <a:t> Forest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76200"/>
            <a:ext cx="8839200" cy="114300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lvl="1" indent="-285750" algn="ctr" fontAlgn="auto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20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4. EMPOWER PEOPLE TO </a:t>
            </a:r>
          </a:p>
          <a:p>
            <a:pPr marL="742950" lvl="1" indent="-285750" algn="ctr" fontAlgn="auto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20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SUPPORT NATURE </a:t>
            </a:r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  <a:t/>
            </a:r>
            <a:br>
              <a: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</a:br>
            <a:endParaRPr lang="en-GB" sz="4000" dirty="0">
              <a:solidFill>
                <a:schemeClr val="accent1">
                  <a:lumMod val="75000"/>
                </a:schemeClr>
              </a:solidFill>
              <a:latin typeface="Calisto MT" pitchFamily="18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209800"/>
            <a:ext cx="4724400" cy="47704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4163" indent="-28416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dirty="0">
                <a:latin typeface="+mn-lt"/>
                <a:ea typeface="Tahoma" pitchFamily="34" charset="0"/>
                <a:cs typeface="Tahoma" pitchFamily="34" charset="0"/>
              </a:rPr>
              <a:t>11 SSGs engaged government in their site activities and advocacy (</a:t>
            </a:r>
            <a:r>
              <a:rPr lang="en-US" sz="2200" dirty="0" err="1">
                <a:latin typeface="+mn-lt"/>
                <a:ea typeface="Tahoma" pitchFamily="34" charset="0"/>
                <a:cs typeface="Tahoma" pitchFamily="34" charset="0"/>
              </a:rPr>
              <a:t>Dunga</a:t>
            </a:r>
            <a:r>
              <a:rPr lang="en-US" sz="2200" dirty="0">
                <a:latin typeface="+mn-lt"/>
                <a:ea typeface="Tahoma" pitchFamily="34" charset="0"/>
                <a:cs typeface="Tahoma" pitchFamily="34" charset="0"/>
              </a:rPr>
              <a:t>, </a:t>
            </a:r>
            <a:r>
              <a:rPr lang="en-US" sz="2200" dirty="0" err="1">
                <a:latin typeface="+mn-lt"/>
                <a:ea typeface="Tahoma" pitchFamily="34" charset="0"/>
                <a:cs typeface="Tahoma" pitchFamily="34" charset="0"/>
              </a:rPr>
              <a:t>Yala</a:t>
            </a:r>
            <a:r>
              <a:rPr lang="en-US" sz="2200" dirty="0">
                <a:latin typeface="+mn-lt"/>
                <a:ea typeface="Tahoma" pitchFamily="34" charset="0"/>
                <a:cs typeface="Tahoma" pitchFamily="34" charset="0"/>
              </a:rPr>
              <a:t>, </a:t>
            </a:r>
            <a:r>
              <a:rPr lang="en-US" sz="2200" dirty="0" err="1">
                <a:latin typeface="+mn-lt"/>
                <a:ea typeface="Tahoma" pitchFamily="34" charset="0"/>
                <a:cs typeface="Tahoma" pitchFamily="34" charset="0"/>
              </a:rPr>
              <a:t>Arabuko</a:t>
            </a:r>
            <a:r>
              <a:rPr lang="en-US" sz="2200" dirty="0">
                <a:latin typeface="+mn-lt"/>
                <a:ea typeface="Tahoma" pitchFamily="34" charset="0"/>
                <a:cs typeface="Tahoma" pitchFamily="34" charset="0"/>
              </a:rPr>
              <a:t>, Taita, Tana,   </a:t>
            </a:r>
            <a:r>
              <a:rPr lang="en-US" sz="2200" dirty="0" err="1">
                <a:latin typeface="+mn-lt"/>
                <a:ea typeface="Tahoma" pitchFamily="34" charset="0"/>
                <a:cs typeface="Tahoma" pitchFamily="34" charset="0"/>
              </a:rPr>
              <a:t>Mt.Kenya</a:t>
            </a:r>
            <a:r>
              <a:rPr lang="en-US" sz="2200" dirty="0">
                <a:latin typeface="+mn-lt"/>
                <a:ea typeface="Tahoma" pitchFamily="34" charset="0"/>
                <a:cs typeface="Tahoma" pitchFamily="34" charset="0"/>
              </a:rPr>
              <a:t>, </a:t>
            </a:r>
            <a:r>
              <a:rPr lang="en-US" sz="2200" dirty="0" err="1">
                <a:latin typeface="+mn-lt"/>
                <a:ea typeface="Tahoma" pitchFamily="34" charset="0"/>
                <a:cs typeface="Tahoma" pitchFamily="34" charset="0"/>
              </a:rPr>
              <a:t>Bogoria</a:t>
            </a:r>
            <a:r>
              <a:rPr lang="en-US" sz="2200" dirty="0">
                <a:latin typeface="+mn-lt"/>
                <a:ea typeface="Tahoma" pitchFamily="34" charset="0"/>
                <a:cs typeface="Tahoma" pitchFamily="34" charset="0"/>
              </a:rPr>
              <a:t>, </a:t>
            </a:r>
            <a:r>
              <a:rPr lang="en-US" sz="2200" dirty="0" err="1">
                <a:latin typeface="+mn-lt"/>
                <a:ea typeface="Tahoma" pitchFamily="34" charset="0"/>
                <a:cs typeface="Tahoma" pitchFamily="34" charset="0"/>
              </a:rPr>
              <a:t>Cherangani</a:t>
            </a:r>
            <a:r>
              <a:rPr lang="en-US" sz="2200" dirty="0">
                <a:latin typeface="+mn-lt"/>
                <a:ea typeface="Tahoma" pitchFamily="34" charset="0"/>
                <a:cs typeface="Tahoma" pitchFamily="34" charset="0"/>
              </a:rPr>
              <a:t>, </a:t>
            </a:r>
            <a:r>
              <a:rPr lang="en-US" sz="2200" dirty="0" err="1">
                <a:latin typeface="+mn-lt"/>
                <a:ea typeface="Tahoma" pitchFamily="34" charset="0"/>
                <a:cs typeface="Tahoma" pitchFamily="34" charset="0"/>
              </a:rPr>
              <a:t>Kinangop</a:t>
            </a:r>
            <a:r>
              <a:rPr lang="en-US" sz="2200" dirty="0">
                <a:latin typeface="+mn-lt"/>
                <a:ea typeface="Tahoma" pitchFamily="34" charset="0"/>
                <a:cs typeface="Tahoma" pitchFamily="34" charset="0"/>
              </a:rPr>
              <a:t>, </a:t>
            </a:r>
            <a:r>
              <a:rPr lang="en-US" sz="2200" dirty="0" err="1">
                <a:latin typeface="+mn-lt"/>
                <a:ea typeface="Tahoma" pitchFamily="34" charset="0"/>
                <a:cs typeface="Tahoma" pitchFamily="34" charset="0"/>
              </a:rPr>
              <a:t>Naivasha</a:t>
            </a:r>
            <a:r>
              <a:rPr lang="en-US" sz="2200" dirty="0">
                <a:latin typeface="+mn-lt"/>
                <a:ea typeface="Tahoma" pitchFamily="34" charset="0"/>
                <a:cs typeface="Tahoma" pitchFamily="34" charset="0"/>
              </a:rPr>
              <a:t>, Dakatcha)</a:t>
            </a:r>
          </a:p>
          <a:p>
            <a:pPr marL="284163" indent="-28416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dirty="0">
                <a:latin typeface="+mn-lt"/>
                <a:ea typeface="Tahoma" pitchFamily="34" charset="0"/>
                <a:cs typeface="Tahoma" pitchFamily="34" charset="0"/>
              </a:rPr>
              <a:t>26 CFAs from 6 forest IBAs are implementing Forest Management Plans (9 CFAs at the coast (</a:t>
            </a:r>
            <a:r>
              <a:rPr lang="en-US" sz="2200" dirty="0" err="1">
                <a:latin typeface="+mn-lt"/>
                <a:ea typeface="Tahoma" pitchFamily="34" charset="0"/>
                <a:cs typeface="Tahoma" pitchFamily="34" charset="0"/>
              </a:rPr>
              <a:t>Taita</a:t>
            </a:r>
            <a:r>
              <a:rPr lang="en-US" sz="2200" dirty="0">
                <a:latin typeface="+mn-lt"/>
                <a:ea typeface="Tahoma" pitchFamily="34" charset="0"/>
                <a:cs typeface="Tahoma" pitchFamily="34" charset="0"/>
              </a:rPr>
              <a:t>=5, </a:t>
            </a:r>
            <a:r>
              <a:rPr lang="en-US" sz="2200" dirty="0" err="1">
                <a:latin typeface="+mn-lt"/>
                <a:ea typeface="Tahoma" pitchFamily="34" charset="0"/>
                <a:cs typeface="Tahoma" pitchFamily="34" charset="0"/>
              </a:rPr>
              <a:t>Arabuko</a:t>
            </a:r>
            <a:r>
              <a:rPr lang="en-US" sz="2200" dirty="0">
                <a:latin typeface="+mn-lt"/>
                <a:ea typeface="Tahoma" pitchFamily="34" charset="0"/>
                <a:cs typeface="Tahoma" pitchFamily="34" charset="0"/>
              </a:rPr>
              <a:t> 3 and Dakatcha1) and 5 CFAs in Mt Kenya, 3 in Nandi, 4 in </a:t>
            </a:r>
            <a:r>
              <a:rPr lang="en-US" sz="2200" dirty="0" err="1">
                <a:latin typeface="+mn-lt"/>
                <a:ea typeface="Tahoma" pitchFamily="34" charset="0"/>
                <a:cs typeface="Tahoma" pitchFamily="34" charset="0"/>
              </a:rPr>
              <a:t>Kakamega</a:t>
            </a:r>
            <a:r>
              <a:rPr lang="en-US" sz="2200" dirty="0">
                <a:latin typeface="+mn-lt"/>
                <a:ea typeface="Tahoma" pitchFamily="34" charset="0"/>
                <a:cs typeface="Tahoma" pitchFamily="34" charset="0"/>
              </a:rPr>
              <a:t>, </a:t>
            </a:r>
            <a:r>
              <a:rPr lang="en-US" sz="2200" dirty="0" err="1">
                <a:latin typeface="+mn-lt"/>
                <a:ea typeface="Tahoma" pitchFamily="34" charset="0"/>
                <a:cs typeface="Tahoma" pitchFamily="34" charset="0"/>
              </a:rPr>
              <a:t>Cherangani</a:t>
            </a:r>
            <a:r>
              <a:rPr lang="en-US" sz="2200" dirty="0">
                <a:latin typeface="+mn-lt"/>
                <a:ea typeface="Tahoma" pitchFamily="34" charset="0"/>
                <a:cs typeface="Tahoma" pitchFamily="34" charset="0"/>
              </a:rPr>
              <a:t> 6 CFAs)</a:t>
            </a:r>
          </a:p>
          <a:p>
            <a:pPr marL="284163" indent="-28416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ea typeface="Tahoma" pitchFamily="34" charset="0"/>
                <a:cs typeface="Tahoma" pitchFamily="34" charset="0"/>
              </a:rPr>
              <a:t>9 SSGs have active environment education </a:t>
            </a:r>
            <a:r>
              <a:rPr lang="en-US" sz="2000" dirty="0" err="1">
                <a:ea typeface="Tahoma" pitchFamily="34" charset="0"/>
                <a:cs typeface="Tahoma" pitchFamily="34" charset="0"/>
              </a:rPr>
              <a:t>programmes</a:t>
            </a:r>
            <a:endParaRPr lang="en-US" sz="2000" dirty="0"/>
          </a:p>
          <a:p>
            <a:pPr marL="284163" indent="-28416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200" dirty="0">
              <a:latin typeface="+mn-lt"/>
              <a:ea typeface="Tahoma" pitchFamily="34" charset="0"/>
              <a:cs typeface="Tahoma" pitchFamily="34" charset="0"/>
            </a:endParaRPr>
          </a:p>
        </p:txBody>
      </p:sp>
      <p:pic>
        <p:nvPicPr>
          <p:cNvPr id="26628" name="Picture 3" descr="C:\Users\User\AppData\Local\Microsoft\Windows\Temporary Internet Files\Content.Outlook\QG9DSCGS\KEEP  CFA engaged in monitoring the growth of young seedling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667000"/>
            <a:ext cx="4343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800600" y="6105525"/>
            <a:ext cx="4038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atin typeface="+mn-lt"/>
              </a:rPr>
              <a:t>SSG and CFA members engaged in monitoring growth of young seedlings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990600"/>
            <a:ext cx="89916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defRPr/>
            </a:pP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  <a:t>Build Grassroots Capacity and Networks for Nature Conservation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7000" y="1828800"/>
            <a:ext cx="4419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Tahoma" pitchFamily="34" charset="0"/>
                <a:cs typeface="Tahoma" pitchFamily="34" charset="0"/>
              </a:rPr>
              <a:t>Local Monitoring and 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52400" y="2590800"/>
            <a:ext cx="4648200" cy="4114800"/>
          </a:xfrm>
        </p:spPr>
        <p:txBody>
          <a:bodyPr rtlCol="0">
            <a:noAutofit/>
          </a:bodyPr>
          <a:lstStyle/>
          <a:p>
            <a:pPr marL="339725" indent="-3397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33363" algn="l"/>
                <a:tab pos="744538" algn="l"/>
              </a:tabLst>
              <a:defRPr/>
            </a:pPr>
            <a:r>
              <a:rPr lang="en-US" sz="2000" dirty="0" smtClean="0">
                <a:ea typeface="Tahoma" pitchFamily="34" charset="0"/>
                <a:cs typeface="Arial" pitchFamily="34" charset="0"/>
              </a:rPr>
              <a:t>Established 2 new Site Support Groups (</a:t>
            </a:r>
            <a:r>
              <a:rPr lang="en-US" sz="2000" dirty="0" err="1" smtClean="0">
                <a:ea typeface="Tahoma" pitchFamily="34" charset="0"/>
                <a:cs typeface="Arial" pitchFamily="34" charset="0"/>
              </a:rPr>
              <a:t>Ol’Bolossat</a:t>
            </a:r>
            <a:r>
              <a:rPr lang="en-US" sz="2000" dirty="0" smtClean="0">
                <a:ea typeface="Tahoma" pitchFamily="34" charset="0"/>
                <a:cs typeface="Arial" pitchFamily="34" charset="0"/>
              </a:rPr>
              <a:t> &amp; </a:t>
            </a:r>
            <a:r>
              <a:rPr lang="en-GB" sz="2000" dirty="0" err="1" smtClean="0">
                <a:cs typeface="Arial" pitchFamily="34" charset="0"/>
              </a:rPr>
              <a:t>Elementaita</a:t>
            </a:r>
            <a:r>
              <a:rPr lang="en-GB" sz="2000" dirty="0" smtClean="0">
                <a:cs typeface="Arial" pitchFamily="34" charset="0"/>
              </a:rPr>
              <a:t> )</a:t>
            </a:r>
            <a:r>
              <a:rPr lang="en-US" sz="2000" dirty="0" smtClean="0">
                <a:ea typeface="Tahoma" pitchFamily="34" charset="0"/>
                <a:cs typeface="Arial" pitchFamily="34" charset="0"/>
              </a:rPr>
              <a:t>—now </a:t>
            </a:r>
            <a:r>
              <a:rPr lang="en-US" sz="2000" dirty="0" smtClean="0">
                <a:cs typeface="Arial" pitchFamily="34" charset="0"/>
              </a:rPr>
              <a:t>total 25 SSGs</a:t>
            </a:r>
          </a:p>
          <a:p>
            <a:pPr marL="339725" indent="-339725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ea typeface="Tahoma" pitchFamily="34" charset="0"/>
                <a:cs typeface="Arial" pitchFamily="34" charset="0"/>
              </a:rPr>
              <a:t>Increased SSGs membership base to </a:t>
            </a:r>
            <a:r>
              <a:rPr lang="en-US" sz="2000" dirty="0" smtClean="0">
                <a:cs typeface="Arial" pitchFamily="34" charset="0"/>
              </a:rPr>
              <a:t>8,638 (Males-3,625 &amp; Females - 5,013)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 smtClean="0"/>
              <a:t>24,000 adults &amp; 47,000 students</a:t>
            </a:r>
            <a:r>
              <a:rPr lang="en-US" sz="2000" dirty="0" smtClean="0"/>
              <a:t> reached during World Environment Day, World Migratory Bird Day, World Wildlife Day, International Day of Forests,  school/community outreach </a:t>
            </a:r>
            <a:r>
              <a:rPr lang="en-US" sz="2000" dirty="0" err="1" smtClean="0"/>
              <a:t>programme</a:t>
            </a:r>
            <a:r>
              <a:rPr lang="en-US" sz="2000" dirty="0" smtClean="0"/>
              <a:t> in 2017</a:t>
            </a:r>
            <a:endParaRPr lang="en-GB" sz="20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 smtClean="0"/>
              <a:t>County forums including SSGs convened (</a:t>
            </a:r>
            <a:r>
              <a:rPr lang="en-GB" sz="2000" dirty="0" err="1" smtClean="0"/>
              <a:t>Taita</a:t>
            </a:r>
            <a:r>
              <a:rPr lang="en-GB" sz="2000" dirty="0" smtClean="0"/>
              <a:t>, </a:t>
            </a:r>
            <a:r>
              <a:rPr lang="en-GB" sz="2000" dirty="0" err="1" smtClean="0"/>
              <a:t>Busia</a:t>
            </a:r>
            <a:r>
              <a:rPr lang="en-GB" sz="2000" dirty="0" smtClean="0"/>
              <a:t>, </a:t>
            </a:r>
            <a:r>
              <a:rPr lang="en-GB" sz="2000" dirty="0" err="1" smtClean="0"/>
              <a:t>Siaya</a:t>
            </a:r>
            <a:r>
              <a:rPr lang="en-GB" sz="2000" dirty="0" smtClean="0"/>
              <a:t>, </a:t>
            </a:r>
            <a:r>
              <a:rPr lang="en-GB" sz="2000" dirty="0" err="1" smtClean="0"/>
              <a:t>Kilifi</a:t>
            </a:r>
            <a:r>
              <a:rPr lang="en-GB" sz="2000" dirty="0" smtClean="0"/>
              <a:t>)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914400" lvl="1" indent="-4572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n-GB" sz="2400" dirty="0" smtClean="0">
              <a:latin typeface="Rockwell" pitchFamily="18" charset="0"/>
              <a:cs typeface="Aharoni" pitchFamily="2" charset="-79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/>
            </a:pPr>
            <a:endParaRPr lang="en-GB" sz="2400" dirty="0" smtClean="0">
              <a:latin typeface="Rockwell" pitchFamily="18" charset="0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676400"/>
            <a:ext cx="81534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defRPr/>
            </a:pP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  <a:t>Build Grassroots Capacity and Networks for Nature Conservation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52400" y="0"/>
            <a:ext cx="9144000" cy="2209800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lvl="1" indent="-285750" algn="ctr" fontAlgn="auto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48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4. </a:t>
            </a:r>
            <a:r>
              <a:rPr lang="en-GB" sz="53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E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MPOWER</a:t>
            </a:r>
            <a:r>
              <a:rPr lang="en-GB" sz="48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 </a:t>
            </a:r>
            <a:r>
              <a:rPr lang="en-GB" sz="49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P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EOPLE TO </a:t>
            </a:r>
          </a:p>
          <a:p>
            <a:pPr marL="742950" lvl="1" indent="-285750" algn="ctr" fontAlgn="auto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49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S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UPPORT </a:t>
            </a:r>
            <a:r>
              <a:rPr lang="en-GB" sz="49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N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ATURE</a:t>
            </a:r>
            <a:r>
              <a:rPr lang="en-GB" sz="48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 </a:t>
            </a:r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  <a:t/>
            </a:r>
            <a:br>
              <a: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</a:br>
            <a:endParaRPr lang="en-GB" sz="4000" dirty="0">
              <a:solidFill>
                <a:schemeClr val="accent1">
                  <a:lumMod val="75000"/>
                </a:schemeClr>
              </a:solidFill>
              <a:latin typeface="Calisto MT" pitchFamily="18" charset="0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438400" y="1600200"/>
            <a:ext cx="44958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397000" y="838200"/>
            <a:ext cx="6451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655" name="Picture 6" descr="L:\chairmans report documents\local empowerment photos\Public awareness during World Wetland Day 2018 Celebration in Tana Delt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3300" y="2514600"/>
            <a:ext cx="42545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876800" y="5638800"/>
            <a:ext cx="4038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</a:rPr>
              <a:t>Public awareness during World Wetland Day 2018 Celebration in </a:t>
            </a:r>
            <a:r>
              <a:rPr lang="en-US" sz="1400" dirty="0" err="1">
                <a:latin typeface="+mn-lt"/>
              </a:rPr>
              <a:t>Tana</a:t>
            </a:r>
            <a:r>
              <a:rPr lang="en-US" sz="1400" dirty="0">
                <a:latin typeface="+mn-lt"/>
              </a:rPr>
              <a:t> Delta. Photo: by George </a:t>
            </a:r>
            <a:r>
              <a:rPr lang="en-US" sz="1400" dirty="0" err="1">
                <a:latin typeface="+mn-lt"/>
              </a:rPr>
              <a:t>Odera</a:t>
            </a:r>
            <a:endParaRPr lang="en-US" sz="1400" b="1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290638"/>
            <a:ext cx="64770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Educate young people about nature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Calisto MT" pitchFamily="18" charset="0"/>
              <a:cs typeface="+mn-cs"/>
            </a:endParaRP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152400" y="1676400"/>
            <a:ext cx="47244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buFont typeface="Arial" charset="0"/>
              <a:buChar char="•"/>
              <a:defRPr/>
            </a:pPr>
            <a:r>
              <a:rPr lang="en-US" b="1" dirty="0">
                <a:latin typeface="Calibri" pitchFamily="34" charset="0"/>
              </a:rPr>
              <a:t>33,240 school children </a:t>
            </a:r>
            <a:r>
              <a:rPr lang="en-US" dirty="0">
                <a:latin typeface="Calibri" pitchFamily="34" charset="0"/>
              </a:rPr>
              <a:t>visited 9 resource </a:t>
            </a:r>
            <a:r>
              <a:rPr lang="en-US" dirty="0" err="1">
                <a:latin typeface="Calibri" pitchFamily="34" charset="0"/>
              </a:rPr>
              <a:t>centres</a:t>
            </a:r>
            <a:r>
              <a:rPr lang="en-US" dirty="0">
                <a:latin typeface="Calibri" pitchFamily="34" charset="0"/>
              </a:rPr>
              <a:t> across the country where they learned on the biodiversity in the IBAs where resource </a:t>
            </a:r>
            <a:r>
              <a:rPr lang="en-US" dirty="0" err="1">
                <a:latin typeface="Calibri" pitchFamily="34" charset="0"/>
              </a:rPr>
              <a:t>centres</a:t>
            </a:r>
            <a:r>
              <a:rPr lang="en-US" dirty="0">
                <a:latin typeface="Calibri" pitchFamily="34" charset="0"/>
              </a:rPr>
              <a:t> are situated</a:t>
            </a:r>
          </a:p>
          <a:p>
            <a:pPr marL="228600" indent="-228600">
              <a:buFont typeface="Arial" charset="0"/>
              <a:buChar char="•"/>
              <a:defRPr/>
            </a:pPr>
            <a:r>
              <a:rPr lang="en-GB" dirty="0">
                <a:latin typeface="Calibri" pitchFamily="34" charset="0"/>
              </a:rPr>
              <a:t>Wildlife Clubs of Kenya (WCK) in collaboration with Nature Kenya  created awareness of </a:t>
            </a:r>
            <a:r>
              <a:rPr lang="en-GB" dirty="0" err="1">
                <a:latin typeface="Calibri" pitchFamily="34" charset="0"/>
              </a:rPr>
              <a:t>Taita</a:t>
            </a:r>
            <a:r>
              <a:rPr lang="en-GB" dirty="0">
                <a:latin typeface="Calibri" pitchFamily="34" charset="0"/>
              </a:rPr>
              <a:t> </a:t>
            </a:r>
            <a:r>
              <a:rPr lang="en-GB" dirty="0" err="1">
                <a:latin typeface="Calibri" pitchFamily="34" charset="0"/>
              </a:rPr>
              <a:t>Apalis</a:t>
            </a:r>
            <a:r>
              <a:rPr lang="en-GB" dirty="0">
                <a:latin typeface="Calibri" pitchFamily="34" charset="0"/>
              </a:rPr>
              <a:t>  reaching a total of </a:t>
            </a:r>
            <a:r>
              <a:rPr lang="en-GB" b="1" dirty="0">
                <a:latin typeface="Calibri" pitchFamily="34" charset="0"/>
              </a:rPr>
              <a:t>419 students </a:t>
            </a:r>
            <a:r>
              <a:rPr lang="en-GB" dirty="0">
                <a:latin typeface="Calibri" pitchFamily="34" charset="0"/>
              </a:rPr>
              <a:t>and </a:t>
            </a:r>
            <a:r>
              <a:rPr lang="en-GB" b="1" dirty="0">
                <a:latin typeface="Calibri" pitchFamily="34" charset="0"/>
              </a:rPr>
              <a:t>19 teachers</a:t>
            </a:r>
            <a:endParaRPr lang="en-US" dirty="0">
              <a:latin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28600"/>
            <a:ext cx="8839200" cy="1752600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lvl="1" indent="-285750" algn="ctr" fontAlgn="auto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33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4. EMPOWER PEOPLE TO </a:t>
            </a:r>
          </a:p>
          <a:p>
            <a:pPr marL="742950" lvl="1" indent="-285750" algn="ctr" fontAlgn="auto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33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SUPPORT NATURE </a:t>
            </a:r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  <a:t/>
            </a:r>
            <a:br>
              <a: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</a:br>
            <a:endParaRPr lang="en-GB" sz="4000" dirty="0">
              <a:solidFill>
                <a:schemeClr val="accent1">
                  <a:lumMod val="75000"/>
                </a:schemeClr>
              </a:solidFill>
              <a:latin typeface="Calisto MT" pitchFamily="18" charset="0"/>
              <a:cs typeface="+mn-cs"/>
            </a:endParaRPr>
          </a:p>
        </p:txBody>
      </p:sp>
      <p:sp>
        <p:nvSpPr>
          <p:cNvPr id="25606" name="TextBox 6"/>
          <p:cNvSpPr txBox="1">
            <a:spLocks noChangeArrowheads="1"/>
          </p:cNvSpPr>
          <p:nvPr/>
        </p:nvSpPr>
        <p:spPr bwMode="auto">
          <a:xfrm>
            <a:off x="4800600" y="4495800"/>
            <a:ext cx="4191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atin typeface="+mn-lt"/>
              </a:rPr>
              <a:t>School environmental outreach </a:t>
            </a:r>
            <a:r>
              <a:rPr lang="en-US" sz="1400" dirty="0" err="1">
                <a:latin typeface="+mn-lt"/>
              </a:rPr>
              <a:t>programme</a:t>
            </a:r>
            <a:r>
              <a:rPr lang="en-US" sz="1400" dirty="0">
                <a:latin typeface="+mn-lt"/>
              </a:rPr>
              <a:t>, teaching school children how to prepare tree nursery in South Nandi Photo: </a:t>
            </a:r>
            <a:r>
              <a:rPr lang="en-US" sz="1400" dirty="0" err="1">
                <a:latin typeface="+mn-lt"/>
              </a:rPr>
              <a:t>Sonabic</a:t>
            </a:r>
            <a:endParaRPr lang="en-US" sz="1400" dirty="0">
              <a:latin typeface="+mn-lt"/>
            </a:endParaRPr>
          </a:p>
        </p:txBody>
      </p:sp>
      <p:pic>
        <p:nvPicPr>
          <p:cNvPr id="28678" name="Picture 7" descr="L:\chairmans report documents\local empowerment photos\School children guided during bird watching in Yala swam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886200"/>
            <a:ext cx="4038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381000" y="6334125"/>
            <a:ext cx="510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latin typeface="+mn-lt"/>
              </a:rPr>
              <a:t>School children guided during bird watching in </a:t>
            </a:r>
            <a:r>
              <a:rPr lang="en-US" sz="1400" dirty="0" err="1">
                <a:latin typeface="+mn-lt"/>
              </a:rPr>
              <a:t>Yala</a:t>
            </a:r>
            <a:r>
              <a:rPr lang="en-US" sz="1400" dirty="0">
                <a:latin typeface="+mn-lt"/>
              </a:rPr>
              <a:t> </a:t>
            </a:r>
            <a:r>
              <a:rPr lang="en-US" sz="1400" dirty="0" err="1">
                <a:latin typeface="+mn-lt"/>
              </a:rPr>
              <a:t>swamp.Photo:E.Mateche</a:t>
            </a:r>
            <a:endParaRPr lang="en-US" sz="1400" dirty="0">
              <a:latin typeface="+mn-lt"/>
            </a:endParaRPr>
          </a:p>
        </p:txBody>
      </p:sp>
      <p:pic>
        <p:nvPicPr>
          <p:cNvPr id="28680" name="Picture 9" descr="D:\Programme Support\AGM\2018\CHAIRMAN'S REPORT UPDATED\chairman's report photos\School environmental outreach programme, teaching school children how to prepare tree nursery in South Nand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7438" y="1828800"/>
            <a:ext cx="4170362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304800" y="76200"/>
            <a:ext cx="8915400" cy="1676400"/>
          </a:xfrm>
          <a:prstGeom prst="rect">
            <a:avLst/>
          </a:prstGeom>
        </p:spPr>
        <p:txBody>
          <a:bodyPr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lvl="1" indent="-285750" algn="ctr" fontAlgn="auto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53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4. EMPOWER PEOPLE TO </a:t>
            </a:r>
          </a:p>
          <a:p>
            <a:pPr marL="742950" lvl="1" indent="-285750" algn="ctr" fontAlgn="auto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53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SUPPORT NATURE </a:t>
            </a:r>
            <a:r>
              <a:rPr lang="en-GB" sz="4000" u="sng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  <a:t/>
            </a:r>
            <a:br>
              <a:rPr lang="en-GB" sz="4000" u="sng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</a:br>
            <a:endParaRPr lang="en-GB" sz="4000" u="sng" dirty="0">
              <a:solidFill>
                <a:schemeClr val="accent1">
                  <a:lumMod val="75000"/>
                </a:schemeClr>
              </a:solidFill>
              <a:latin typeface="Calisto MT" pitchFamily="18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219200"/>
            <a:ext cx="52578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Livelihood Improvement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alisto MT" pitchFamily="18" charset="0"/>
              <a:cs typeface="+mn-cs"/>
            </a:endParaRPr>
          </a:p>
        </p:txBody>
      </p:sp>
      <p:sp>
        <p:nvSpPr>
          <p:cNvPr id="29700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81000" y="1676400"/>
            <a:ext cx="6400800" cy="914400"/>
          </a:xfrm>
        </p:spPr>
        <p:txBody>
          <a:bodyPr/>
          <a:lstStyle/>
          <a:p>
            <a:pPr algn="just" eaLnBrk="1" hangingPunct="1"/>
            <a:r>
              <a:rPr lang="en-US" altLang="en-US" sz="1800" b="1" smtClean="0">
                <a:latin typeface="Rockwell" pitchFamily="18" charset="0"/>
              </a:rPr>
              <a:t>Household income of SSG Members increased by an average of 25% in the 2017</a:t>
            </a:r>
          </a:p>
        </p:txBody>
      </p:sp>
      <p:pic>
        <p:nvPicPr>
          <p:cNvPr id="29701" name="Picture 5" descr="K:\Programme Assistant 2010 2013\AGM\2018\chairmans report documents\chairman's report photos\Chairman's Report\Kipepe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572000"/>
            <a:ext cx="3124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7" descr="K:\Programme Assistant 2010 2013\AGM\2018\chairmans report documents\chairman's report photos\Chairman's Report\Weavers from the Yala Weavers Umbrella engaged in papyrus pre-processing drying splitting and twin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4572000"/>
            <a:ext cx="266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05200" y="5334000"/>
            <a:ext cx="2057400" cy="304800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en-US" altLang="en-US" sz="1800" b="1" smtClean="0"/>
              <a:t>Kipepeo</a:t>
            </a:r>
          </a:p>
        </p:txBody>
      </p:sp>
      <p:sp>
        <p:nvSpPr>
          <p:cNvPr id="29704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7467600" y="5334000"/>
            <a:ext cx="1905000" cy="685800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en-US" altLang="en-US" sz="1800" b="1" smtClean="0"/>
              <a:t>Papyrus </a:t>
            </a:r>
          </a:p>
          <a:p>
            <a:pPr algn="just" eaLnBrk="1" hangingPunct="1">
              <a:buFont typeface="Arial" charset="0"/>
              <a:buNone/>
            </a:pPr>
            <a:r>
              <a:rPr lang="en-US" altLang="en-US" sz="1800" b="1" smtClean="0"/>
              <a:t>development</a:t>
            </a:r>
          </a:p>
        </p:txBody>
      </p:sp>
      <p:pic>
        <p:nvPicPr>
          <p:cNvPr id="29705" name="Picture 11" descr="K:\Programme Assistant 2010 2013\AGM\2018\chairmans report documents\chairman's report photos\Bidii Women Group in Moa with assorted vegetables from their kitchen garden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286000"/>
            <a:ext cx="2971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Rectangle 13"/>
          <p:cNvSpPr>
            <a:spLocks noChangeArrowheads="1"/>
          </p:cNvSpPr>
          <p:nvPr/>
        </p:nvSpPr>
        <p:spPr bwMode="auto">
          <a:xfrm>
            <a:off x="3429000" y="3124200"/>
            <a:ext cx="21336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err="1">
                <a:latin typeface="+mn-lt"/>
              </a:rPr>
              <a:t>Bidii</a:t>
            </a:r>
            <a:r>
              <a:rPr lang="en-US" sz="1400" dirty="0">
                <a:latin typeface="+mn-lt"/>
              </a:rPr>
              <a:t> Women Group in Moa with assorted vegetables from their kitchen garden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 - G. Odera.</a:t>
            </a:r>
          </a:p>
        </p:txBody>
      </p:sp>
      <p:pic>
        <p:nvPicPr>
          <p:cNvPr id="29707" name="Picture 15" descr="K:\Programme Assistant 2010 2013\AGM\2018\chairmans report documents\chairman's report photos\Hewani apiary - G. Oder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2286000"/>
            <a:ext cx="2590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6" name="Rectangle 16"/>
          <p:cNvSpPr>
            <a:spLocks noChangeArrowheads="1"/>
          </p:cNvSpPr>
          <p:nvPr/>
        </p:nvSpPr>
        <p:spPr bwMode="auto">
          <a:xfrm>
            <a:off x="7850188" y="2819400"/>
            <a:ext cx="129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>
                <a:latin typeface="+mn-lt"/>
              </a:rPr>
              <a:t>Hewani</a:t>
            </a:r>
            <a:r>
              <a:rPr lang="en-US" sz="1400" b="1" dirty="0">
                <a:latin typeface="+mn-lt"/>
              </a:rPr>
              <a:t> apiary 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- G. Odera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28600"/>
            <a:ext cx="8839200" cy="685800"/>
          </a:xfrm>
          <a:prstGeom prst="rect">
            <a:avLst/>
          </a:prstGeom>
        </p:spPr>
        <p:txBody>
          <a:bodyPr anchor="ctr">
            <a:normAutofit fontScale="3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lvl="1" indent="-285750" algn="ctr" fontAlgn="auto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53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4. EMPOWER PEOPLE TO SUPPORT NATURE </a:t>
            </a:r>
            <a:r>
              <a:rPr lang="en-GB" sz="4000" u="sng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  <a:t/>
            </a:r>
            <a:br>
              <a:rPr lang="en-GB" sz="4000" u="sng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</a:br>
            <a:endParaRPr lang="en-GB" sz="4000" u="sng" dirty="0">
              <a:solidFill>
                <a:schemeClr val="accent1">
                  <a:lumMod val="75000"/>
                </a:schemeClr>
              </a:solidFill>
              <a:latin typeface="Calisto MT" pitchFamily="18" charset="0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/>
            </a:extLst>
          </p:cNvPr>
          <p:cNvGraphicFramePr>
            <a:graphicFrameLocks noGrp="1"/>
          </p:cNvGraphicFramePr>
          <p:nvPr/>
        </p:nvGraphicFramePr>
        <p:xfrm>
          <a:off x="381000" y="1676400"/>
          <a:ext cx="8458200" cy="5410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67200">
                  <a:extLst>
                    <a:ext uri="{9D8B030D-6E8A-4147-A177-3AD203B41FA5}"/>
                  </a:extLst>
                </a:gridCol>
                <a:gridCol w="1371600">
                  <a:extLst>
                    <a:ext uri="{9D8B030D-6E8A-4147-A177-3AD203B41FA5}"/>
                  </a:extLst>
                </a:gridCol>
                <a:gridCol w="1524000">
                  <a:extLst>
                    <a:ext uri="{9D8B030D-6E8A-4147-A177-3AD203B41FA5}"/>
                  </a:extLst>
                </a:gridCol>
                <a:gridCol w="1295400">
                  <a:extLst>
                    <a:ext uri="{9D8B030D-6E8A-4147-A177-3AD203B41FA5}"/>
                  </a:extLst>
                </a:gridCol>
              </a:tblGrid>
              <a:tr h="1062906">
                <a:tc>
                  <a:txBody>
                    <a:bodyPr/>
                    <a:lstStyle/>
                    <a:p>
                      <a:r>
                        <a:rPr lang="en-GB" sz="2100" dirty="0"/>
                        <a:t>Livelihoods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2100" dirty="0"/>
                        <a:t>Earnings (</a:t>
                      </a:r>
                      <a:r>
                        <a:rPr lang="en-GB" sz="2100" dirty="0" err="1"/>
                        <a:t>Ksh</a:t>
                      </a:r>
                      <a:r>
                        <a:rPr lang="en-GB" sz="2100" dirty="0"/>
                        <a:t>) 2016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2100" dirty="0"/>
                        <a:t>Earnings 2017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2100" dirty="0"/>
                        <a:t>% increase /decrease</a:t>
                      </a:r>
                    </a:p>
                  </a:txBody>
                  <a:tcPr marL="91451" marR="91451" marT="48314" marB="48314"/>
                </a:tc>
                <a:extLst>
                  <a:ext uri="{0D108BD9-81ED-4DB2-BD59-A6C34878D82A}"/>
                </a:extLst>
              </a:tr>
              <a:tr h="386511">
                <a:tc>
                  <a:txBody>
                    <a:bodyPr/>
                    <a:lstStyle/>
                    <a:p>
                      <a:r>
                        <a:rPr lang="en-GB" sz="1900" dirty="0"/>
                        <a:t>Bee keeping (18 SSGs)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6,109,100 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8,407,600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37.6</a:t>
                      </a:r>
                    </a:p>
                  </a:txBody>
                  <a:tcPr marL="91451" marR="91451" marT="48314" marB="48314"/>
                </a:tc>
                <a:extLst>
                  <a:ext uri="{0D108BD9-81ED-4DB2-BD59-A6C34878D82A}"/>
                </a:extLst>
              </a:tr>
              <a:tr h="676395">
                <a:tc>
                  <a:txBody>
                    <a:bodyPr/>
                    <a:lstStyle/>
                    <a:p>
                      <a:r>
                        <a:rPr lang="en-GB" sz="1900" dirty="0"/>
                        <a:t>Butterfly farming (</a:t>
                      </a:r>
                      <a:r>
                        <a:rPr lang="en-GB" sz="1900" dirty="0" err="1"/>
                        <a:t>Arabuko</a:t>
                      </a:r>
                      <a:r>
                        <a:rPr lang="en-GB" sz="1900" dirty="0"/>
                        <a:t>, </a:t>
                      </a:r>
                      <a:r>
                        <a:rPr lang="en-GB" sz="1900" dirty="0" err="1"/>
                        <a:t>Taita</a:t>
                      </a:r>
                      <a:r>
                        <a:rPr lang="en-GB" sz="1900" dirty="0"/>
                        <a:t> &amp; Kakamega)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12,400,000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15,780,000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27.3</a:t>
                      </a:r>
                    </a:p>
                  </a:txBody>
                  <a:tcPr marL="91451" marR="91451" marT="48314" marB="48314"/>
                </a:tc>
                <a:extLst>
                  <a:ext uri="{0D108BD9-81ED-4DB2-BD59-A6C34878D82A}"/>
                </a:extLst>
              </a:tr>
              <a:tr h="676395">
                <a:tc>
                  <a:txBody>
                    <a:bodyPr/>
                    <a:lstStyle/>
                    <a:p>
                      <a:r>
                        <a:rPr lang="en-GB" sz="1900" dirty="0"/>
                        <a:t>Ecotourism (</a:t>
                      </a:r>
                      <a:r>
                        <a:rPr lang="en-GB" sz="1900" dirty="0" err="1"/>
                        <a:t>Arabuko</a:t>
                      </a:r>
                      <a:r>
                        <a:rPr lang="en-GB" sz="1900" dirty="0"/>
                        <a:t>, </a:t>
                      </a:r>
                      <a:r>
                        <a:rPr lang="en-GB" sz="1900" dirty="0" err="1"/>
                        <a:t>Mida</a:t>
                      </a:r>
                      <a:r>
                        <a:rPr lang="en-GB" sz="1900" dirty="0"/>
                        <a:t>, </a:t>
                      </a:r>
                      <a:r>
                        <a:rPr lang="en-GB" sz="1900" dirty="0" err="1"/>
                        <a:t>Dakatcha</a:t>
                      </a:r>
                      <a:r>
                        <a:rPr lang="en-GB" sz="1900" dirty="0"/>
                        <a:t>, Kakamega, </a:t>
                      </a:r>
                      <a:r>
                        <a:rPr lang="en-GB" sz="1900" dirty="0" err="1"/>
                        <a:t>Dunga</a:t>
                      </a:r>
                      <a:r>
                        <a:rPr lang="en-GB" sz="1900" dirty="0"/>
                        <a:t>, Mt Kenya)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13,846,652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16,325,100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17.9</a:t>
                      </a:r>
                    </a:p>
                  </a:txBody>
                  <a:tcPr marL="91451" marR="91451" marT="48314" marB="48314"/>
                </a:tc>
                <a:extLst>
                  <a:ext uri="{0D108BD9-81ED-4DB2-BD59-A6C34878D82A}"/>
                </a:extLst>
              </a:tr>
              <a:tr h="386511">
                <a:tc>
                  <a:txBody>
                    <a:bodyPr/>
                    <a:lstStyle/>
                    <a:p>
                      <a:r>
                        <a:rPr lang="en-GB" sz="1900" dirty="0"/>
                        <a:t>Tree seedlings (12 SSGs)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14,977,070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18,503,000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23.5</a:t>
                      </a:r>
                    </a:p>
                  </a:txBody>
                  <a:tcPr marL="91451" marR="91451" marT="48314" marB="48314"/>
                </a:tc>
                <a:extLst>
                  <a:ext uri="{0D108BD9-81ED-4DB2-BD59-A6C34878D82A}"/>
                </a:extLst>
              </a:tr>
              <a:tr h="386511">
                <a:tc>
                  <a:txBody>
                    <a:bodyPr/>
                    <a:lstStyle/>
                    <a:p>
                      <a:r>
                        <a:rPr lang="en-GB" sz="1900" dirty="0"/>
                        <a:t>Wool spinning products (</a:t>
                      </a:r>
                      <a:r>
                        <a:rPr lang="en-GB" sz="1900" dirty="0" err="1"/>
                        <a:t>FoKP</a:t>
                      </a:r>
                      <a:r>
                        <a:rPr lang="en-GB" sz="1900" dirty="0"/>
                        <a:t>)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965,490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1,240,860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28.5</a:t>
                      </a:r>
                    </a:p>
                  </a:txBody>
                  <a:tcPr marL="91451" marR="91451" marT="48314" marB="48314"/>
                </a:tc>
                <a:extLst>
                  <a:ext uri="{0D108BD9-81ED-4DB2-BD59-A6C34878D82A}"/>
                </a:extLst>
              </a:tr>
              <a:tr h="386511">
                <a:tc>
                  <a:txBody>
                    <a:bodyPr/>
                    <a:lstStyle/>
                    <a:p>
                      <a:r>
                        <a:rPr lang="en-GB" sz="1900" dirty="0"/>
                        <a:t>Papyrus products (</a:t>
                      </a:r>
                      <a:r>
                        <a:rPr lang="en-GB" sz="1900" dirty="0" err="1"/>
                        <a:t>Yala</a:t>
                      </a:r>
                      <a:r>
                        <a:rPr lang="en-GB" sz="1900" dirty="0"/>
                        <a:t> SSG)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116,400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158,650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36.3</a:t>
                      </a:r>
                    </a:p>
                  </a:txBody>
                  <a:tcPr marL="91451" marR="91451" marT="48314" marB="48314"/>
                </a:tc>
                <a:extLst>
                  <a:ext uri="{0D108BD9-81ED-4DB2-BD59-A6C34878D82A}"/>
                </a:extLst>
              </a:tr>
              <a:tr h="386511">
                <a:tc>
                  <a:txBody>
                    <a:bodyPr/>
                    <a:lstStyle/>
                    <a:p>
                      <a:r>
                        <a:rPr lang="en-GB" sz="1900" dirty="0"/>
                        <a:t>Fish farming (</a:t>
                      </a:r>
                      <a:r>
                        <a:rPr lang="en-GB" sz="1900" dirty="0" err="1"/>
                        <a:t>Yala</a:t>
                      </a:r>
                      <a:r>
                        <a:rPr lang="en-GB" sz="1900" dirty="0"/>
                        <a:t>, </a:t>
                      </a:r>
                      <a:r>
                        <a:rPr lang="en-GB" sz="1900" dirty="0" err="1"/>
                        <a:t>Taita</a:t>
                      </a:r>
                      <a:r>
                        <a:rPr lang="en-GB" sz="1900" dirty="0"/>
                        <a:t>, </a:t>
                      </a:r>
                      <a:r>
                        <a:rPr lang="en-GB" sz="1900" dirty="0" err="1"/>
                        <a:t>Dunga</a:t>
                      </a:r>
                      <a:r>
                        <a:rPr lang="en-GB" sz="1900" dirty="0"/>
                        <a:t>)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666,500 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824,450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23.7</a:t>
                      </a:r>
                    </a:p>
                  </a:txBody>
                  <a:tcPr marL="91451" marR="91451" marT="48314" marB="48314"/>
                </a:tc>
                <a:extLst>
                  <a:ext uri="{0D108BD9-81ED-4DB2-BD59-A6C34878D82A}"/>
                </a:extLst>
              </a:tr>
              <a:tr h="386511">
                <a:tc>
                  <a:txBody>
                    <a:bodyPr/>
                    <a:lstStyle/>
                    <a:p>
                      <a:r>
                        <a:rPr lang="en-GB" sz="1900" dirty="0"/>
                        <a:t>Table Banking (money in circulation)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50,000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120,000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dirty="0"/>
                        <a:t>140.0</a:t>
                      </a:r>
                    </a:p>
                  </a:txBody>
                  <a:tcPr marL="91451" marR="91451" marT="48314" marB="48314"/>
                </a:tc>
                <a:extLst>
                  <a:ext uri="{0D108BD9-81ED-4DB2-BD59-A6C34878D82A}"/>
                </a:extLst>
              </a:tr>
              <a:tr h="386511">
                <a:tc>
                  <a:txBody>
                    <a:bodyPr/>
                    <a:lstStyle/>
                    <a:p>
                      <a:r>
                        <a:rPr lang="en-GB" sz="1900" b="1" dirty="0"/>
                        <a:t>Totals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b="1" dirty="0"/>
                        <a:t>49,131,212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b="1" dirty="0"/>
                        <a:t>61,359,660</a:t>
                      </a:r>
                    </a:p>
                  </a:txBody>
                  <a:tcPr marL="91451" marR="91451" marT="48314" marB="48314"/>
                </a:tc>
                <a:tc>
                  <a:txBody>
                    <a:bodyPr/>
                    <a:lstStyle/>
                    <a:p>
                      <a:r>
                        <a:rPr lang="en-GB" sz="1900" b="1" dirty="0"/>
                        <a:t>24.9</a:t>
                      </a:r>
                    </a:p>
                  </a:txBody>
                  <a:tcPr marL="91451" marR="91451" marT="48314" marB="48314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0780" name="Rectangle 6"/>
          <p:cNvSpPr>
            <a:spLocks noChangeArrowheads="1"/>
          </p:cNvSpPr>
          <p:nvPr/>
        </p:nvSpPr>
        <p:spPr bwMode="auto">
          <a:xfrm>
            <a:off x="762000" y="762000"/>
            <a:ext cx="7772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Arial" charset="0"/>
              <a:buNone/>
            </a:pPr>
            <a:r>
              <a:rPr lang="en-US" altLang="en-US" b="1">
                <a:latin typeface="Rockwell" pitchFamily="18" charset="0"/>
              </a:rPr>
              <a:t>EARNINGS by the SSGs from selected Nature Based Enterprises (NBEs) &amp; IGAs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609600" y="2514600"/>
            <a:ext cx="4800600" cy="1905000"/>
          </a:xfrm>
        </p:spPr>
        <p:txBody>
          <a:bodyPr/>
          <a:lstStyle/>
          <a:p>
            <a:pPr marL="0" lvl="1" indent="0" eaLnBrk="1" hangingPunct="1">
              <a:buFont typeface="Arial" charset="0"/>
              <a:buNone/>
            </a:pPr>
            <a:r>
              <a:rPr lang="en-US" altLang="en-US" sz="2000" smtClean="0">
                <a:latin typeface="Calisto MT" pitchFamily="18" charset="0"/>
              </a:rPr>
              <a:t>Corporate members 31, individual members – 988</a:t>
            </a:r>
            <a:endParaRPr lang="en-US" altLang="en-US" sz="2000" smtClean="0">
              <a:latin typeface="Calisto MT" pitchFamily="18" charset="0"/>
              <a:cs typeface="Times New Roman" pitchFamily="18" charset="0"/>
            </a:endParaRPr>
          </a:p>
          <a:p>
            <a:pPr marL="0" lvl="1" indent="0" eaLnBrk="1" hangingPunct="1">
              <a:buFont typeface="Arial" charset="0"/>
              <a:buNone/>
            </a:pPr>
            <a:r>
              <a:rPr lang="en-US" altLang="en-US" sz="2000" smtClean="0">
                <a:latin typeface="Calisto MT" pitchFamily="18" charset="0"/>
                <a:cs typeface="Times New Roman" pitchFamily="18" charset="0"/>
              </a:rPr>
              <a:t>Retained  781 members </a:t>
            </a:r>
          </a:p>
          <a:p>
            <a:pPr marL="0" lvl="1" indent="0" eaLnBrk="1" hangingPunct="1">
              <a:buFont typeface="Arial" charset="0"/>
              <a:buNone/>
            </a:pPr>
            <a:r>
              <a:rPr lang="en-US" altLang="en-US" sz="2000" smtClean="0">
                <a:latin typeface="Calisto MT" pitchFamily="18" charset="0"/>
                <a:cs typeface="Times New Roman" pitchFamily="18" charset="0"/>
              </a:rPr>
              <a:t>207 new members and 6 corporates joined Nature Kenya, (</a:t>
            </a:r>
            <a:r>
              <a:rPr lang="en-US" altLang="en-US" sz="2000" smtClean="0">
                <a:solidFill>
                  <a:srgbClr val="FF0000"/>
                </a:solidFill>
                <a:latin typeface="Calisto MT" pitchFamily="18" charset="0"/>
                <a:cs typeface="Times New Roman" pitchFamily="18" charset="0"/>
              </a:rPr>
              <a:t>April 2017-March 2018</a:t>
            </a:r>
            <a:r>
              <a:rPr lang="en-US" altLang="en-US" sz="2000" smtClean="0">
                <a:latin typeface="Calisto MT" pitchFamily="18" charset="0"/>
                <a:cs typeface="Times New Roman" pitchFamily="18" charset="0"/>
              </a:rPr>
              <a:t>)</a:t>
            </a:r>
          </a:p>
          <a:p>
            <a:pPr marL="0" lvl="1" indent="0" eaLnBrk="1" hangingPunct="1">
              <a:buFont typeface="Arial" charset="0"/>
              <a:buNone/>
            </a:pPr>
            <a:endParaRPr lang="en-US" altLang="en-US" sz="200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52400" y="0"/>
            <a:ext cx="9144000" cy="2209800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lvl="1" indent="-285750" algn="ctr" fontAlgn="auto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48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4. </a:t>
            </a:r>
            <a:r>
              <a:rPr lang="en-GB" sz="53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E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MPOWER</a:t>
            </a:r>
            <a:r>
              <a:rPr lang="en-GB" sz="48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 </a:t>
            </a:r>
            <a:r>
              <a:rPr lang="en-GB" sz="49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P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EOPLE TO </a:t>
            </a:r>
          </a:p>
          <a:p>
            <a:pPr marL="742950" lvl="1" indent="-285750" algn="ctr" fontAlgn="auto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49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S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UPPORT </a:t>
            </a:r>
            <a:r>
              <a:rPr lang="en-GB" sz="49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N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ATURE</a:t>
            </a:r>
            <a:r>
              <a:rPr lang="en-GB" sz="48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 </a:t>
            </a:r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  <a:t/>
            </a:r>
            <a:br>
              <a: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</a:br>
            <a:endParaRPr lang="en-GB" sz="4000" dirty="0">
              <a:solidFill>
                <a:schemeClr val="accent1">
                  <a:lumMod val="75000"/>
                </a:schemeClr>
              </a:solidFill>
              <a:latin typeface="Calisto MT" pitchFamily="18" charset="0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438400" y="1600200"/>
            <a:ext cx="44958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397000" y="838200"/>
            <a:ext cx="6451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" y="1600200"/>
            <a:ext cx="63246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Build Constituency and Membership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Base for Nature Kenya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alisto MT" pitchFamily="18" charset="0"/>
              <a:cs typeface="+mn-cs"/>
            </a:endParaRPr>
          </a:p>
        </p:txBody>
      </p:sp>
      <p:pic>
        <p:nvPicPr>
          <p:cNvPr id="31751" name="Picture 12" descr="offbeatsafar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800600"/>
            <a:ext cx="2895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13" descr="el-karama-eco-lodge-keny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3505200"/>
            <a:ext cx="236061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14" descr="raci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9436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5" descr="logo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2400" y="4648200"/>
            <a:ext cx="21526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6" descr="logo (1)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72200" y="2057400"/>
            <a:ext cx="325755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6096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GB" sz="2000" b="1" i="1" dirty="0" smtClean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Membership events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endParaRPr lang="en-GB" sz="2200" dirty="0" smtClean="0">
              <a:latin typeface="Calisto MT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1143000"/>
            <a:ext cx="8305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Build Constituency and Membership Base for Nature Kenya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Calisto MT" pitchFamily="18" charset="0"/>
              <a:cs typeface="+mn-cs"/>
            </a:endParaRPr>
          </a:p>
        </p:txBody>
      </p:sp>
      <p:grpSp>
        <p:nvGrpSpPr>
          <p:cNvPr id="32772" name="Group 10"/>
          <p:cNvGrpSpPr>
            <a:grpSpLocks/>
          </p:cNvGrpSpPr>
          <p:nvPr/>
        </p:nvGrpSpPr>
        <p:grpSpPr bwMode="auto">
          <a:xfrm>
            <a:off x="-152400" y="0"/>
            <a:ext cx="9144000" cy="914400"/>
            <a:chOff x="-152400" y="0"/>
            <a:chExt cx="9144000" cy="914400"/>
          </a:xfrm>
        </p:grpSpPr>
        <p:sp>
          <p:nvSpPr>
            <p:cNvPr id="12" name="Title 1"/>
            <p:cNvSpPr txBox="1">
              <a:spLocks/>
            </p:cNvSpPr>
            <p:nvPr/>
          </p:nvSpPr>
          <p:spPr>
            <a:xfrm>
              <a:off x="-152400" y="0"/>
              <a:ext cx="9144000" cy="914400"/>
            </a:xfrm>
            <a:prstGeom prst="rect">
              <a:avLst/>
            </a:prstGeom>
          </p:spPr>
          <p:txBody>
            <a:bodyPr anchor="ctr">
              <a:normAutofit fontScale="975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742950" lvl="1" indent="-285750" algn="ctr" fontAlgn="auto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GB" sz="29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4. </a:t>
              </a:r>
              <a:r>
                <a:rPr lang="en-GB" sz="33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E</a:t>
              </a:r>
              <a:r>
                <a:rPr lang="en-GB" sz="21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MPOWER</a:t>
              </a:r>
              <a:r>
                <a:rPr lang="en-GB" sz="29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 P</a:t>
              </a:r>
              <a:r>
                <a:rPr lang="en-GB" sz="21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EOPLE TO  </a:t>
              </a:r>
              <a:r>
                <a:rPr lang="en-GB" sz="29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S</a:t>
              </a:r>
              <a:r>
                <a:rPr lang="en-GB" sz="21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UPPORT </a:t>
              </a:r>
              <a:r>
                <a:rPr lang="en-GB" sz="29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N</a:t>
              </a:r>
              <a:r>
                <a:rPr lang="en-GB" sz="21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ATURE</a:t>
              </a:r>
              <a:endPara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447800" y="762000"/>
              <a:ext cx="64516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Content Placeholder 2"/>
          <p:cNvSpPr txBox="1">
            <a:spLocks/>
          </p:cNvSpPr>
          <p:nvPr/>
        </p:nvSpPr>
        <p:spPr>
          <a:xfrm>
            <a:off x="304800" y="2133600"/>
            <a:ext cx="4267200" cy="1676400"/>
          </a:xfrm>
          <a:prstGeom prst="rect">
            <a:avLst/>
          </a:prstGeom>
        </p:spPr>
        <p:txBody>
          <a:bodyPr/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600" dirty="0">
                <a:latin typeface="+mn-lt"/>
                <a:cs typeface="+mn-cs"/>
              </a:rPr>
              <a:t>1 AGM held in May 2017: 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cs typeface="+mn-cs"/>
              </a:rPr>
              <a:t>              154 members attended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cs typeface="+mn-cs"/>
              </a:rPr>
              <a:t>	67 apologies recorded.</a:t>
            </a:r>
            <a:endParaRPr lang="en-GB" sz="1600" b="1" dirty="0">
              <a:latin typeface="+mn-lt"/>
              <a:cs typeface="+mn-cs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GB" sz="1600" b="1" dirty="0">
                <a:latin typeface="+mn-lt"/>
                <a:cs typeface="+mn-cs"/>
              </a:rPr>
              <a:t>52 </a:t>
            </a:r>
            <a:r>
              <a:rPr lang="en-GB" sz="1600" dirty="0">
                <a:latin typeface="+mn-lt"/>
                <a:cs typeface="+mn-cs"/>
              </a:rPr>
              <a:t>Wednesday morning bird walks held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GB" sz="1600" b="1" dirty="0">
                <a:latin typeface="+mn-lt"/>
                <a:cs typeface="+mn-cs"/>
              </a:rPr>
              <a:t>12 </a:t>
            </a:r>
            <a:r>
              <a:rPr lang="en-GB" sz="1600" dirty="0">
                <a:latin typeface="+mn-lt"/>
                <a:cs typeface="+mn-cs"/>
              </a:rPr>
              <a:t>potluck Sunday outings  organised </a:t>
            </a:r>
            <a:endParaRPr lang="en-US" sz="1600" dirty="0">
              <a:latin typeface="+mn-lt"/>
              <a:cs typeface="+mn-cs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1600" b="1" dirty="0">
                <a:latin typeface="+mn-lt"/>
                <a:cs typeface="+mn-cs"/>
              </a:rPr>
              <a:t>2</a:t>
            </a:r>
            <a:r>
              <a:rPr lang="en-US" sz="1600" dirty="0">
                <a:latin typeface="+mn-lt"/>
                <a:cs typeface="+mn-cs"/>
              </a:rPr>
              <a:t> members trips held successfully, 37members participated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en-GB" sz="1400" dirty="0">
              <a:latin typeface="Calisto MT" pitchFamily="18" charset="0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charset="2"/>
              <a:buChar char="§"/>
              <a:defRPr/>
            </a:pPr>
            <a:endParaRPr lang="en-GB" sz="1400" dirty="0">
              <a:latin typeface="Calisto MT" pitchFamily="18" charset="0"/>
              <a:cs typeface="+mn-cs"/>
            </a:endParaRPr>
          </a:p>
        </p:txBody>
      </p:sp>
      <p:pic>
        <p:nvPicPr>
          <p:cNvPr id="32774" name="Picture 2" descr="25353771_2318528084838442_2688222951548879564_n"/>
          <p:cNvPicPr>
            <a:picLocks noChangeAspect="1" noChangeArrowheads="1"/>
          </p:cNvPicPr>
          <p:nvPr/>
        </p:nvPicPr>
        <p:blipFill>
          <a:blip r:embed="rId2"/>
          <a:srcRect r="13115"/>
          <a:stretch>
            <a:fillRect/>
          </a:stretch>
        </p:blipFill>
        <p:spPr bwMode="auto">
          <a:xfrm>
            <a:off x="304800" y="4038600"/>
            <a:ext cx="4343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4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10526" b="25000"/>
          <a:stretch>
            <a:fillRect/>
          </a:stretch>
        </p:blipFill>
        <p:spPr bwMode="auto">
          <a:xfrm>
            <a:off x="4648200" y="2133600"/>
            <a:ext cx="4495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4" name="Rectang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E" sz="4000" b="1" dirty="0" smtClean="0">
                <a:latin typeface="Arial Black"/>
                <a:cs typeface="Arial Black"/>
              </a:rPr>
              <a:t>Nature</a:t>
            </a:r>
            <a:r>
              <a:rPr lang="en-IE" sz="4000" b="1" dirty="0">
                <a:latin typeface="Calisto MT" pitchFamily="18" charset="0"/>
              </a:rPr>
              <a:t> </a:t>
            </a:r>
            <a:r>
              <a:rPr lang="en-IE" sz="4000" i="1" dirty="0" smtClean="0">
                <a:latin typeface="Times New Roman"/>
                <a:cs typeface="Times New Roman"/>
              </a:rPr>
              <a:t>Kenya</a:t>
            </a:r>
            <a:r>
              <a:rPr lang="en-IE" sz="4000" b="1" dirty="0">
                <a:latin typeface="Calisto MT" pitchFamily="18" charset="0"/>
              </a:rPr>
              <a:t> </a:t>
            </a:r>
            <a:r>
              <a:rPr lang="en-IE" sz="3600" b="1" dirty="0" smtClean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G</a:t>
            </a:r>
            <a:r>
              <a:rPr lang="en-IE" sz="2800" b="1" dirty="0" smtClean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UIDING</a:t>
            </a:r>
            <a:r>
              <a:rPr lang="en-IE" sz="2900" b="1" dirty="0" smtClean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 </a:t>
            </a:r>
            <a:r>
              <a:rPr lang="en-IE" sz="3600" b="1" dirty="0" smtClean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T</a:t>
            </a:r>
            <a:r>
              <a:rPr lang="en-IE" sz="2800" b="1" dirty="0" smtClean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HEMES</a:t>
            </a:r>
            <a:endParaRPr lang="en-GB" sz="2800" b="1" dirty="0" smtClean="0">
              <a:solidFill>
                <a:schemeClr val="accent1">
                  <a:lumMod val="75000"/>
                </a:schemeClr>
              </a:solidFill>
              <a:latin typeface="Calisto MT" pitchFamily="18" charset="0"/>
            </a:endParaRPr>
          </a:p>
        </p:txBody>
      </p:sp>
      <p:sp>
        <p:nvSpPr>
          <p:cNvPr id="12" name="Oval 2"/>
          <p:cNvSpPr>
            <a:spLocks noChangeArrowheads="1"/>
          </p:cNvSpPr>
          <p:nvPr/>
        </p:nvSpPr>
        <p:spPr bwMode="auto">
          <a:xfrm>
            <a:off x="3124200" y="2743200"/>
            <a:ext cx="3276600" cy="25908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ＭＳ Ｐゴシック" pitchFamily="34" charset="-128"/>
                <a:cs typeface="Arial" pitchFamily="34" charset="0"/>
              </a:rPr>
              <a:t>MISSION: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ＭＳ Ｐゴシック" pitchFamily="34" charset="-128"/>
                <a:cs typeface="Arial" pitchFamily="34" charset="0"/>
              </a:rPr>
              <a:t>Connecting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ＭＳ Ｐゴシック" pitchFamily="34" charset="-128"/>
                <a:cs typeface="Arial" pitchFamily="34" charset="0"/>
              </a:rPr>
              <a:t>Nature &amp; People for 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ＭＳ Ｐゴシック" pitchFamily="34" charset="-128"/>
                <a:cs typeface="Arial" pitchFamily="34" charset="0"/>
              </a:rPr>
              <a:t>sustainable future</a:t>
            </a:r>
            <a:endParaRPr lang="en-GB" sz="2400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nstantia" pitchFamily="18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1066800" y="2054225"/>
            <a:ext cx="2362200" cy="14478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ＭＳ Ｐゴシック" pitchFamily="34" charset="-128"/>
                <a:cs typeface="Arial" pitchFamily="34" charset="0"/>
              </a:rPr>
              <a:t>Local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ＭＳ Ｐゴシック" pitchFamily="34" charset="-128"/>
                <a:cs typeface="Arial" pitchFamily="34" charset="0"/>
              </a:rPr>
              <a:t>Empowerment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solidFill>
                <a:srgbClr val="FFFFFF"/>
              </a:solidFill>
              <a:latin typeface="Constantia" pitchFamily="18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4" name="Oval 4"/>
          <p:cNvSpPr>
            <a:spLocks noChangeArrowheads="1"/>
          </p:cNvSpPr>
          <p:nvPr/>
        </p:nvSpPr>
        <p:spPr bwMode="auto">
          <a:xfrm>
            <a:off x="457200" y="3806825"/>
            <a:ext cx="2362200" cy="145097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ＭＳ Ｐゴシック" pitchFamily="34" charset="-128"/>
                <a:cs typeface="Arial" pitchFamily="34" charset="0"/>
              </a:rPr>
              <a:t>Species &amp; Site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ＭＳ Ｐゴシック" pitchFamily="34" charset="-128"/>
                <a:cs typeface="Arial" pitchFamily="34" charset="0"/>
              </a:rPr>
              <a:t>Conservation</a:t>
            </a:r>
            <a:endParaRPr lang="en-GB" sz="24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nstantia" pitchFamily="18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5943600" y="2054225"/>
            <a:ext cx="2362200" cy="14478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ＭＳ Ｐゴシック" pitchFamily="34" charset="-128"/>
                <a:cs typeface="Arial" pitchFamily="34" charset="0"/>
              </a:rPr>
              <a:t>Public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ＭＳ Ｐゴシック" pitchFamily="34" charset="-128"/>
                <a:cs typeface="Arial" pitchFamily="34" charset="0"/>
              </a:rPr>
              <a:t> Awareness</a:t>
            </a:r>
            <a:endParaRPr lang="en-GB" sz="24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nstantia" pitchFamily="18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6400800" y="3806825"/>
            <a:ext cx="2362200" cy="14478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 sz="2400" dirty="0">
              <a:solidFill>
                <a:srgbClr val="FFFFFF"/>
              </a:solidFill>
              <a:latin typeface="Constantia" pitchFamily="18" charset="0"/>
              <a:ea typeface="ＭＳ Ｐゴシック" pitchFamily="34" charset="-128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ＭＳ Ｐゴシック" pitchFamily="34" charset="-128"/>
                <a:cs typeface="Arial" pitchFamily="34" charset="0"/>
              </a:rPr>
              <a:t>Advocacy &amp;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ＭＳ Ｐゴシック" pitchFamily="34" charset="-128"/>
                <a:cs typeface="Arial" pitchFamily="34" charset="0"/>
              </a:rPr>
              <a:t>Policy Making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solidFill>
                <a:srgbClr val="FFFFFF"/>
              </a:solidFill>
              <a:latin typeface="Constantia" pitchFamily="18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4953000" y="5330825"/>
            <a:ext cx="2362200" cy="145097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ＭＳ Ｐゴシック" pitchFamily="34" charset="-128"/>
                <a:cs typeface="Arial" pitchFamily="34" charset="0"/>
              </a:rPr>
              <a:t>Funding</a:t>
            </a:r>
            <a:endParaRPr lang="en-GB" sz="24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nstantia" pitchFamily="18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2209800" y="5330825"/>
            <a:ext cx="2362200" cy="145097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ＭＳ Ｐゴシック" pitchFamily="34" charset="-128"/>
                <a:cs typeface="Arial" pitchFamily="34" charset="0"/>
              </a:rPr>
              <a:t>Nature Kenya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ＭＳ Ｐゴシック" pitchFamily="34" charset="-128"/>
                <a:cs typeface="Arial" pitchFamily="34" charset="0"/>
              </a:rPr>
              <a:t>Management</a:t>
            </a:r>
            <a:endParaRPr lang="en-GB" sz="24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nstantia" pitchFamily="18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3429000" y="1216025"/>
            <a:ext cx="2446338" cy="14478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ＭＳ Ｐゴシック" pitchFamily="34" charset="-128"/>
                <a:cs typeface="Arial" pitchFamily="34" charset="0"/>
              </a:rPr>
              <a:t>Membership</a:t>
            </a:r>
            <a:endParaRPr lang="en-GB" sz="24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nstantia" pitchFamily="18" charset="0"/>
              <a:ea typeface="ＭＳ Ｐゴシック" pitchFamily="34" charset="-128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90600" y="990600"/>
            <a:ext cx="71628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6096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GB" sz="2000" b="1" i="1" dirty="0" smtClean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Membership drives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/>
            </a:pPr>
            <a:endParaRPr lang="en-GB" sz="2200" dirty="0" smtClean="0">
              <a:latin typeface="Calisto MT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838200"/>
            <a:ext cx="8305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rPr>
              <a:t>Build Constituency and Membership Base for Nature Kenya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Calisto MT" pitchFamily="18" charset="0"/>
              <a:cs typeface="+mn-cs"/>
            </a:endParaRPr>
          </a:p>
        </p:txBody>
      </p:sp>
      <p:grpSp>
        <p:nvGrpSpPr>
          <p:cNvPr id="33796" name="Group 10"/>
          <p:cNvGrpSpPr>
            <a:grpSpLocks/>
          </p:cNvGrpSpPr>
          <p:nvPr/>
        </p:nvGrpSpPr>
        <p:grpSpPr bwMode="auto">
          <a:xfrm>
            <a:off x="-152400" y="0"/>
            <a:ext cx="9144000" cy="914400"/>
            <a:chOff x="-152400" y="0"/>
            <a:chExt cx="9144000" cy="914400"/>
          </a:xfrm>
        </p:grpSpPr>
        <p:sp>
          <p:nvSpPr>
            <p:cNvPr id="12" name="Title 1"/>
            <p:cNvSpPr txBox="1">
              <a:spLocks/>
            </p:cNvSpPr>
            <p:nvPr/>
          </p:nvSpPr>
          <p:spPr>
            <a:xfrm>
              <a:off x="-152400" y="0"/>
              <a:ext cx="9144000" cy="914400"/>
            </a:xfrm>
            <a:prstGeom prst="rect">
              <a:avLst/>
            </a:prstGeom>
          </p:spPr>
          <p:txBody>
            <a:bodyPr anchor="ctr">
              <a:normAutofit fontScale="975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742950" lvl="1" indent="-285750" algn="ctr" fontAlgn="auto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GB" sz="29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4. </a:t>
              </a:r>
              <a:r>
                <a:rPr lang="en-GB" sz="33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E</a:t>
              </a:r>
              <a:r>
                <a:rPr lang="en-GB" sz="21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MPOWER</a:t>
              </a:r>
              <a:r>
                <a:rPr lang="en-GB" sz="29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 P</a:t>
              </a:r>
              <a:r>
                <a:rPr lang="en-GB" sz="21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EOPLE TO  </a:t>
              </a:r>
              <a:r>
                <a:rPr lang="en-GB" sz="29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S</a:t>
              </a:r>
              <a:r>
                <a:rPr lang="en-GB" sz="21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UPPORT </a:t>
              </a:r>
              <a:r>
                <a:rPr lang="en-GB" sz="29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N</a:t>
              </a:r>
              <a:r>
                <a:rPr lang="en-GB" sz="21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ATURE</a:t>
              </a:r>
              <a:endPara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447800" y="762000"/>
              <a:ext cx="64516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Content Placeholder 2"/>
          <p:cNvSpPr txBox="1">
            <a:spLocks/>
          </p:cNvSpPr>
          <p:nvPr/>
        </p:nvSpPr>
        <p:spPr>
          <a:xfrm>
            <a:off x="0" y="1828800"/>
            <a:ext cx="4191000" cy="19812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9 exhibitions and member recruitment drives  held, 32 new members recruited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cs typeface="+mn-cs"/>
              </a:rPr>
              <a:t>Nairobi International Trade Fair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cs typeface="+mn-cs"/>
              </a:rPr>
              <a:t>AETFAT 2017 Congress 15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cs typeface="+mn-cs"/>
              </a:rPr>
              <a:t>World Environment Day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+mn-lt"/>
                <a:cs typeface="+mn-cs"/>
              </a:rPr>
              <a:t>World Wetlands Day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en-GB" sz="2200" dirty="0">
              <a:latin typeface="Calisto MT" pitchFamily="18" charset="0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charset="2"/>
              <a:buChar char="§"/>
              <a:defRPr/>
            </a:pPr>
            <a:endParaRPr lang="en-GB" sz="2200" dirty="0">
              <a:latin typeface="Calisto MT" pitchFamily="18" charset="0"/>
              <a:cs typeface="+mn-cs"/>
            </a:endParaRPr>
          </a:p>
        </p:txBody>
      </p:sp>
      <p:pic>
        <p:nvPicPr>
          <p:cNvPr id="33798" name="Picture 2" descr="IMG_20170605_112407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3843338" y="1676400"/>
            <a:ext cx="514826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3" descr="WP_20180202_12_00_07_Pro"/>
          <p:cNvPicPr>
            <a:picLocks noChangeAspect="1" noChangeArrowheads="1"/>
          </p:cNvPicPr>
          <p:nvPr/>
        </p:nvPicPr>
        <p:blipFill>
          <a:blip r:embed="rId4">
            <a:lum bright="20000" contrast="20000"/>
          </a:blip>
          <a:srcRect/>
          <a:stretch>
            <a:fillRect/>
          </a:stretch>
        </p:blipFill>
        <p:spPr bwMode="auto">
          <a:xfrm>
            <a:off x="228600" y="4343400"/>
            <a:ext cx="4648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609600"/>
            <a:ext cx="5791200" cy="6096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GB" sz="2800" b="1" i="1" dirty="0" smtClean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Communication</a:t>
            </a:r>
            <a:endParaRPr lang="en-GB" sz="2800" i="1" dirty="0" smtClean="0">
              <a:solidFill>
                <a:schemeClr val="accent1">
                  <a:lumMod val="75000"/>
                </a:schemeClr>
              </a:solidFill>
              <a:latin typeface="Calisto MT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en-GB" sz="2000" dirty="0" smtClean="0">
              <a:latin typeface="Calisto MT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2000" dirty="0"/>
          </a:p>
        </p:txBody>
      </p:sp>
      <p:grpSp>
        <p:nvGrpSpPr>
          <p:cNvPr id="34819" name="Group 10"/>
          <p:cNvGrpSpPr>
            <a:grpSpLocks/>
          </p:cNvGrpSpPr>
          <p:nvPr/>
        </p:nvGrpSpPr>
        <p:grpSpPr bwMode="auto">
          <a:xfrm>
            <a:off x="-152400" y="-228600"/>
            <a:ext cx="9144000" cy="914400"/>
            <a:chOff x="-152400" y="0"/>
            <a:chExt cx="9144000" cy="914400"/>
          </a:xfrm>
        </p:grpSpPr>
        <p:sp>
          <p:nvSpPr>
            <p:cNvPr id="12" name="Title 1"/>
            <p:cNvSpPr txBox="1">
              <a:spLocks/>
            </p:cNvSpPr>
            <p:nvPr/>
          </p:nvSpPr>
          <p:spPr>
            <a:xfrm>
              <a:off x="-152400" y="0"/>
              <a:ext cx="9144000" cy="914400"/>
            </a:xfrm>
            <a:prstGeom prst="rect">
              <a:avLst/>
            </a:prstGeom>
          </p:spPr>
          <p:txBody>
            <a:bodyPr anchor="ctr">
              <a:normAutofit fontScale="975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742950" lvl="1" indent="-285750" algn="ctr" fontAlgn="auto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GB" sz="29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4. </a:t>
              </a:r>
              <a:r>
                <a:rPr lang="en-GB" sz="33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E</a:t>
              </a:r>
              <a:r>
                <a:rPr lang="en-GB" sz="21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MPOWER</a:t>
              </a:r>
              <a:r>
                <a:rPr lang="en-GB" sz="29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 P</a:t>
              </a:r>
              <a:r>
                <a:rPr lang="en-GB" sz="21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EOPLE TO  </a:t>
              </a:r>
              <a:r>
                <a:rPr lang="en-GB" sz="29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S</a:t>
              </a:r>
              <a:r>
                <a:rPr lang="en-GB" sz="21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UPPORT </a:t>
              </a:r>
              <a:r>
                <a:rPr lang="en-GB" sz="29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N</a:t>
              </a:r>
              <a:r>
                <a:rPr lang="en-GB" sz="21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ATURE</a:t>
              </a:r>
              <a:endPara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447800" y="762000"/>
              <a:ext cx="64516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820" name="Picture 1" descr="Kenya Birding 11 Cover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19200"/>
            <a:ext cx="2590800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 descr="Kenya Birding 11 Cover-2o"/>
          <p:cNvPicPr>
            <a:picLocks noChangeAspect="1" noChangeArrowheads="1"/>
          </p:cNvPicPr>
          <p:nvPr/>
        </p:nvPicPr>
        <p:blipFill>
          <a:blip r:embed="rId3"/>
          <a:srcRect b="13333"/>
          <a:stretch>
            <a:fillRect/>
          </a:stretch>
        </p:blipFill>
        <p:spPr bwMode="auto">
          <a:xfrm>
            <a:off x="3200400" y="1447800"/>
            <a:ext cx="58023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Rectangle 15"/>
          <p:cNvSpPr>
            <a:spLocks noChangeArrowheads="1"/>
          </p:cNvSpPr>
          <p:nvPr/>
        </p:nvSpPr>
        <p:spPr bwMode="auto">
          <a:xfrm>
            <a:off x="457200" y="4648200"/>
            <a:ext cx="8382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en-US">
                <a:latin typeface="Calibri" pitchFamily="34" charset="0"/>
              </a:rPr>
              <a:t>Members updated by 11 issues of nature nets &amp; 1 issue of Kenya Birding magazine via email and by post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en-US">
                <a:latin typeface="Calibri" pitchFamily="34" charset="0"/>
              </a:rPr>
              <a:t>Regular updates posted on NK’s websites facebook and twitter  accounts with a total of  12000 followers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en-US">
                <a:latin typeface="Calibri" pitchFamily="34" charset="0"/>
              </a:rPr>
              <a:t>New website and We are now active available on instagram.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609600"/>
            <a:ext cx="5791200" cy="6096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/>
              <a:buNone/>
              <a:defRPr/>
            </a:pPr>
            <a:endParaRPr lang="en-GB" sz="2000" dirty="0" smtClean="0">
              <a:latin typeface="Calisto MT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2000" dirty="0"/>
          </a:p>
        </p:txBody>
      </p:sp>
      <p:grpSp>
        <p:nvGrpSpPr>
          <p:cNvPr id="35843" name="Group 10"/>
          <p:cNvGrpSpPr>
            <a:grpSpLocks/>
          </p:cNvGrpSpPr>
          <p:nvPr/>
        </p:nvGrpSpPr>
        <p:grpSpPr bwMode="auto">
          <a:xfrm>
            <a:off x="-152400" y="-228600"/>
            <a:ext cx="9144000" cy="914400"/>
            <a:chOff x="-152400" y="0"/>
            <a:chExt cx="9144000" cy="914400"/>
          </a:xfrm>
        </p:grpSpPr>
        <p:sp>
          <p:nvSpPr>
            <p:cNvPr id="12" name="Title 1"/>
            <p:cNvSpPr txBox="1">
              <a:spLocks/>
            </p:cNvSpPr>
            <p:nvPr/>
          </p:nvSpPr>
          <p:spPr>
            <a:xfrm>
              <a:off x="-152400" y="0"/>
              <a:ext cx="9144000" cy="914400"/>
            </a:xfrm>
            <a:prstGeom prst="rect">
              <a:avLst/>
            </a:prstGeom>
          </p:spPr>
          <p:txBody>
            <a:bodyPr anchor="ctr">
              <a:normAutofit fontScale="975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742950" lvl="1" indent="-285750" algn="ctr" fontAlgn="auto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GB" sz="29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4. </a:t>
              </a:r>
              <a:r>
                <a:rPr lang="en-GB" sz="33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E</a:t>
              </a:r>
              <a:r>
                <a:rPr lang="en-GB" sz="21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MPOWER</a:t>
              </a:r>
              <a:r>
                <a:rPr lang="en-GB" sz="29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 P</a:t>
              </a:r>
              <a:r>
                <a:rPr lang="en-GB" sz="21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EOPLE TO  </a:t>
              </a:r>
              <a:r>
                <a:rPr lang="en-GB" sz="29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S</a:t>
              </a:r>
              <a:r>
                <a:rPr lang="en-GB" sz="21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UPPORT </a:t>
              </a:r>
              <a:r>
                <a:rPr lang="en-GB" sz="29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N</a:t>
              </a:r>
              <a:r>
                <a:rPr lang="en-GB" sz="21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ATURE</a:t>
              </a:r>
              <a:endPara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447800" y="762000"/>
              <a:ext cx="64516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1676400" y="685800"/>
            <a:ext cx="4799013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Kenya birding  and UK </a:t>
            </a:r>
            <a:r>
              <a:rPr lang="en-US" sz="2000" b="1" i="1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birdfair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 participation</a:t>
            </a:r>
          </a:p>
        </p:txBody>
      </p:sp>
      <p:sp>
        <p:nvSpPr>
          <p:cNvPr id="35845" name="Rectangle 9"/>
          <p:cNvSpPr>
            <a:spLocks noChangeArrowheads="1"/>
          </p:cNvSpPr>
          <p:nvPr/>
        </p:nvSpPr>
        <p:spPr bwMode="auto">
          <a:xfrm>
            <a:off x="152400" y="1066800"/>
            <a:ext cx="6019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altLang="en-US">
                <a:latin typeface="Calibri" pitchFamily="34" charset="0"/>
              </a:rPr>
              <a:t>Produced Kenya birding  Issue 11 (2017) and distributed to members and in UK bird fair to market Kenya as a birding destination</a:t>
            </a:r>
            <a:r>
              <a:rPr lang="en-GB" altLang="en-US">
                <a:latin typeface="Calibri" pitchFamily="34" charset="0"/>
              </a:rPr>
              <a:t> </a:t>
            </a:r>
          </a:p>
        </p:txBody>
      </p:sp>
      <p:pic>
        <p:nvPicPr>
          <p:cNvPr id="35846" name="Picture 1" descr="C:\Users\nk\Desktop\Kenya Birding 11 Cover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914400"/>
            <a:ext cx="23622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2" descr="F:\20882338_2192467307444521_8261229838513807280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057400"/>
            <a:ext cx="5715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Rectangle 17"/>
          <p:cNvSpPr>
            <a:spLocks noChangeArrowheads="1"/>
          </p:cNvSpPr>
          <p:nvPr/>
        </p:nvSpPr>
        <p:spPr bwMode="auto">
          <a:xfrm>
            <a:off x="457200" y="5486400"/>
            <a:ext cx="457200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altLang="en-US">
                <a:latin typeface="Calibri" pitchFamily="34" charset="0"/>
              </a:rPr>
              <a:t>Fundraise through advertisements on Kenya  Birding  magazine; 12 corporates featured on </a:t>
            </a:r>
          </a:p>
          <a:p>
            <a:r>
              <a:rPr lang="en-GB" altLang="en-US">
                <a:latin typeface="Calibri" pitchFamily="34" charset="0"/>
              </a:rPr>
              <a:t>the magazine through advertising </a:t>
            </a:r>
          </a:p>
          <a:p>
            <a:endParaRPr lang="en-US" altLang="en-US" sz="3200">
              <a:latin typeface="Calibri" pitchFamily="34" charset="0"/>
            </a:endParaRPr>
          </a:p>
        </p:txBody>
      </p:sp>
      <p:sp>
        <p:nvSpPr>
          <p:cNvPr id="35849" name="Rectangle 18"/>
          <p:cNvSpPr>
            <a:spLocks noChangeArrowheads="1"/>
          </p:cNvSpPr>
          <p:nvPr/>
        </p:nvSpPr>
        <p:spPr bwMode="auto">
          <a:xfrm>
            <a:off x="6172200" y="4267200"/>
            <a:ext cx="29718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altLang="en-US">
                <a:latin typeface="Calibri" pitchFamily="34" charset="0"/>
              </a:rPr>
              <a:t>Participated in the UK birdfair in August 2017 KTB supported the printing and exhibition in the UK Bird fair</a:t>
            </a:r>
          </a:p>
          <a:p>
            <a:endParaRPr lang="en-US" altLang="en-US" sz="2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09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Golf Tournament 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Times New Roman" pitchFamily="18" charset="0"/>
              </a:rPr>
              <a:t>23</a:t>
            </a:r>
            <a:r>
              <a:rPr lang="en-US" sz="2800" b="1" baseline="30000" dirty="0" smtClean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Times New Roman" pitchFamily="18" charset="0"/>
              </a:rPr>
              <a:t>rd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Times New Roman" pitchFamily="18" charset="0"/>
              </a:rPr>
              <a:t>  March 2018</a:t>
            </a:r>
          </a:p>
        </p:txBody>
      </p:sp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838200" y="1524000"/>
            <a:ext cx="800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000" b="1">
                <a:latin typeface="Calibri" pitchFamily="34" charset="0"/>
              </a:rPr>
              <a:t>The tournament aims to raise funds to restore water services provided by Mt Kenya forest. </a:t>
            </a:r>
          </a:p>
        </p:txBody>
      </p:sp>
      <p:grpSp>
        <p:nvGrpSpPr>
          <p:cNvPr id="36868" name="Group 8"/>
          <p:cNvGrpSpPr>
            <a:grpSpLocks/>
          </p:cNvGrpSpPr>
          <p:nvPr/>
        </p:nvGrpSpPr>
        <p:grpSpPr bwMode="auto">
          <a:xfrm>
            <a:off x="-152400" y="0"/>
            <a:ext cx="9144000" cy="914400"/>
            <a:chOff x="-152400" y="0"/>
            <a:chExt cx="9144000" cy="914400"/>
          </a:xfrm>
        </p:grpSpPr>
        <p:sp>
          <p:nvSpPr>
            <p:cNvPr id="10" name="Title 1"/>
            <p:cNvSpPr txBox="1">
              <a:spLocks/>
            </p:cNvSpPr>
            <p:nvPr/>
          </p:nvSpPr>
          <p:spPr>
            <a:xfrm>
              <a:off x="-152400" y="0"/>
              <a:ext cx="9144000" cy="914400"/>
            </a:xfrm>
            <a:prstGeom prst="rect">
              <a:avLst/>
            </a:prstGeom>
          </p:spPr>
          <p:txBody>
            <a:bodyPr anchor="ctr">
              <a:normAutofit fontScale="975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742950" lvl="1" indent="-285750" algn="ctr" fontAlgn="auto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GB" sz="29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4. </a:t>
              </a:r>
              <a:r>
                <a:rPr lang="en-GB" sz="33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E</a:t>
              </a:r>
              <a:r>
                <a:rPr lang="en-GB" sz="21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MPOWER</a:t>
              </a:r>
              <a:r>
                <a:rPr lang="en-GB" sz="29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 P</a:t>
              </a:r>
              <a:r>
                <a:rPr lang="en-GB" sz="21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EOPLE TO  </a:t>
              </a:r>
              <a:r>
                <a:rPr lang="en-GB" sz="29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S</a:t>
              </a:r>
              <a:r>
                <a:rPr lang="en-GB" sz="21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UPPORT </a:t>
              </a:r>
              <a:r>
                <a:rPr lang="en-GB" sz="29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N</a:t>
              </a:r>
              <a:r>
                <a:rPr lang="en-GB" sz="2100" b="1" dirty="0">
                  <a:solidFill>
                    <a:schemeClr val="accent1">
                      <a:lumMod val="75000"/>
                    </a:schemeClr>
                  </a:solidFill>
                  <a:latin typeface="Calisto MT" pitchFamily="18" charset="0"/>
                  <a:cs typeface="+mn-cs"/>
                </a:rPr>
                <a:t>ATURE</a:t>
              </a:r>
              <a:endPara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cs typeface="+mn-cs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447800" y="762000"/>
              <a:ext cx="64516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869" name="Rectangle 8"/>
          <p:cNvSpPr>
            <a:spLocks noChangeArrowheads="1"/>
          </p:cNvSpPr>
          <p:nvPr/>
        </p:nvSpPr>
        <p:spPr bwMode="auto">
          <a:xfrm>
            <a:off x="914400" y="2209800"/>
            <a:ext cx="43434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altLang="en-US">
                <a:latin typeface="Calibri" pitchFamily="34" charset="0"/>
              </a:rPr>
              <a:t>124 players  participated in the event </a:t>
            </a:r>
          </a:p>
          <a:p>
            <a:pPr>
              <a:buFont typeface="Wingdings" pitchFamily="2" charset="2"/>
              <a:buChar char="§"/>
            </a:pPr>
            <a:r>
              <a:rPr lang="en-US" altLang="en-US">
                <a:latin typeface="Calibri" pitchFamily="34" charset="0"/>
              </a:rPr>
              <a:t> 17 holes booked and sponsored by corporate </a:t>
            </a:r>
          </a:p>
          <a:p>
            <a:pPr>
              <a:buFont typeface="Wingdings" pitchFamily="2" charset="2"/>
              <a:buChar char="§"/>
            </a:pPr>
            <a:r>
              <a:rPr lang="en-US" altLang="en-US">
                <a:latin typeface="Calibri" pitchFamily="34" charset="0"/>
              </a:rPr>
              <a:t> 23 corporate engagements though sponsorships and gifts support </a:t>
            </a:r>
          </a:p>
          <a:p>
            <a:pPr>
              <a:buFont typeface="Wingdings" pitchFamily="2" charset="2"/>
              <a:buChar char="§"/>
            </a:pPr>
            <a:r>
              <a:rPr lang="en-US" altLang="en-US">
                <a:latin typeface="Calibri" pitchFamily="34" charset="0"/>
              </a:rPr>
              <a:t>   Received 5  in kind donations from individual</a:t>
            </a:r>
          </a:p>
        </p:txBody>
      </p:sp>
      <p:pic>
        <p:nvPicPr>
          <p:cNvPr id="368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4191000"/>
            <a:ext cx="4495800" cy="2667000"/>
          </a:xfrm>
        </p:spPr>
      </p:pic>
      <p:pic>
        <p:nvPicPr>
          <p:cNvPr id="36871" name="Picture 1" descr="F:\DY4H-onXcAAEpG5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50000" t="6404" r="1695" b="12068"/>
          <a:stretch>
            <a:fillRect/>
          </a:stretch>
        </p:blipFill>
        <p:spPr>
          <a:xfrm>
            <a:off x="5105400" y="2209800"/>
            <a:ext cx="403860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Corporate 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engagement &amp;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sponsorship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457200" y="838200"/>
            <a:ext cx="3352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 b="1">
                <a:latin typeface="Calibri" pitchFamily="34" charset="0"/>
              </a:rPr>
              <a:t>Vivo Energy sponsorship</a:t>
            </a:r>
            <a:endParaRPr lang="en-US" altLang="en-US" sz="3600" b="1">
              <a:latin typeface="Calibri" pitchFamily="34" charset="0"/>
            </a:endParaRPr>
          </a:p>
        </p:txBody>
      </p:sp>
      <p:grpSp>
        <p:nvGrpSpPr>
          <p:cNvPr id="37892" name="Group 12"/>
          <p:cNvGrpSpPr>
            <a:grpSpLocks/>
          </p:cNvGrpSpPr>
          <p:nvPr/>
        </p:nvGrpSpPr>
        <p:grpSpPr bwMode="auto">
          <a:xfrm>
            <a:off x="152400" y="3733800"/>
            <a:ext cx="5334000" cy="2819400"/>
            <a:chOff x="457200" y="2590800"/>
            <a:chExt cx="4953000" cy="2895600"/>
          </a:xfrm>
        </p:grpSpPr>
        <p:pic>
          <p:nvPicPr>
            <p:cNvPr id="37900" name="Picture 4" descr="19113709_2087791821245404_4107670460199722052_n"/>
            <p:cNvPicPr>
              <a:picLocks noChangeAspect="1" noChangeArrowheads="1"/>
            </p:cNvPicPr>
            <p:nvPr/>
          </p:nvPicPr>
          <p:blipFill>
            <a:blip r:embed="rId2"/>
            <a:srcRect t="14453" b="12674"/>
            <a:stretch>
              <a:fillRect/>
            </a:stretch>
          </p:blipFill>
          <p:spPr bwMode="auto">
            <a:xfrm>
              <a:off x="457200" y="2590800"/>
              <a:ext cx="2971800" cy="142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01" name="Picture 3" descr="_DSC0260"/>
            <p:cNvPicPr>
              <a:picLocks noChangeAspect="1" noChangeArrowheads="1"/>
            </p:cNvPicPr>
            <p:nvPr/>
          </p:nvPicPr>
          <p:blipFill>
            <a:blip r:embed="rId3">
              <a:lum bright="20000" contrast="20000"/>
            </a:blip>
            <a:srcRect/>
            <a:stretch>
              <a:fillRect/>
            </a:stretch>
          </p:blipFill>
          <p:spPr bwMode="auto">
            <a:xfrm>
              <a:off x="3505201" y="2628379"/>
              <a:ext cx="1904999" cy="14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02" name="Picture 2" descr="19224999_2087791491245437_1815219188749706922_n"/>
            <p:cNvPicPr>
              <a:picLocks noChangeAspect="1" noChangeArrowheads="1"/>
            </p:cNvPicPr>
            <p:nvPr/>
          </p:nvPicPr>
          <p:blipFill>
            <a:blip r:embed="rId4"/>
            <a:srcRect t="12500" r="4082" b="18750"/>
            <a:stretch>
              <a:fillRect/>
            </a:stretch>
          </p:blipFill>
          <p:spPr bwMode="auto">
            <a:xfrm>
              <a:off x="457200" y="4124325"/>
              <a:ext cx="2971800" cy="1362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03" name="Picture 1" descr="_DSC0527"/>
            <p:cNvPicPr>
              <a:picLocks noChangeAspect="1" noChangeArrowheads="1"/>
            </p:cNvPicPr>
            <p:nvPr/>
          </p:nvPicPr>
          <p:blipFill>
            <a:blip r:embed="rId5">
              <a:lum bright="20000" contrast="20000"/>
            </a:blip>
            <a:srcRect t="7002"/>
            <a:stretch>
              <a:fillRect/>
            </a:stretch>
          </p:blipFill>
          <p:spPr bwMode="auto">
            <a:xfrm>
              <a:off x="3505200" y="4114800"/>
              <a:ext cx="19050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1371600" y="2286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en-US" sz="9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alt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1371600" y="4124325"/>
            <a:ext cx="9144000" cy="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cs typeface="Times New Roman" pitchFamily="18" charset="0"/>
              </a:rPr>
              <a:t>  </a:t>
            </a:r>
            <a:endParaRPr lang="en-US" altLang="en-U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1371600" y="5915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en-US" sz="9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altLang="en-US"/>
          </a:p>
        </p:txBody>
      </p:sp>
      <p:sp>
        <p:nvSpPr>
          <p:cNvPr id="37897" name="TextBox 13"/>
          <p:cNvSpPr txBox="1">
            <a:spLocks noChangeArrowheads="1"/>
          </p:cNvSpPr>
          <p:nvPr/>
        </p:nvSpPr>
        <p:spPr bwMode="auto">
          <a:xfrm>
            <a:off x="5943600" y="4953000"/>
            <a:ext cx="2743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latin typeface="Calibri" pitchFamily="34" charset="0"/>
              </a:rPr>
              <a:t>1 Class room constructed in Dakatcha woodlands</a:t>
            </a:r>
          </a:p>
        </p:txBody>
      </p:sp>
      <p:sp>
        <p:nvSpPr>
          <p:cNvPr id="37898" name="TextBox 15"/>
          <p:cNvSpPr txBox="1">
            <a:spLocks noChangeArrowheads="1"/>
          </p:cNvSpPr>
          <p:nvPr/>
        </p:nvSpPr>
        <p:spPr bwMode="auto">
          <a:xfrm>
            <a:off x="762000" y="1447800"/>
            <a:ext cx="3352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latin typeface="Calibri" pitchFamily="34" charset="0"/>
              </a:rPr>
              <a:t>Two  (2) environmental awareness events held in Dakatcha Woodland &amp; Kinangop plateau from Vivo  Energy support:</a:t>
            </a:r>
          </a:p>
          <a:p>
            <a:r>
              <a:rPr lang="en-US" altLang="en-US">
                <a:latin typeface="Calibri" pitchFamily="34" charset="0"/>
              </a:rPr>
              <a:t> Over 800 community members and school children participated</a:t>
            </a:r>
            <a:endParaRPr lang="en-US" altLang="en-US" sz="2800">
              <a:latin typeface="Calibri" pitchFamily="34" charset="0"/>
            </a:endParaRPr>
          </a:p>
        </p:txBody>
      </p:sp>
      <p:pic>
        <p:nvPicPr>
          <p:cNvPr id="37899" name="Picture 9" descr="F:\My internet .docs\photos\Vivo  kinangop\_DSC012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7538" y="685800"/>
            <a:ext cx="471646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Corporate engagement &amp; sponsorship cont…</a:t>
            </a:r>
            <a:endParaRPr lang="en-US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304800" y="464820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latin typeface="Calibri" pitchFamily="34" charset="0"/>
              </a:rPr>
              <a:t>5 CFAs and 1 SSG issued with the tree nursery implements and assorted tree seeds from KBL/EABL support</a:t>
            </a:r>
            <a:endParaRPr lang="en-US" altLang="en-US" sz="2800">
              <a:latin typeface="Calibri" pitchFamily="34" charset="0"/>
            </a:endParaRPr>
          </a:p>
        </p:txBody>
      </p:sp>
      <p:pic>
        <p:nvPicPr>
          <p:cNvPr id="38916" name="Picture 2" descr="F:\My internet .docs\photos\mt kenya tree planting 2017\IMG_20171110_111646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2600"/>
            <a:ext cx="4648200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3" descr="F:\My internet .docs\photos\mt kenya tree planting 2017\IMG_20171110_1014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857375"/>
            <a:ext cx="44196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Box 5"/>
          <p:cNvSpPr txBox="1">
            <a:spLocks noChangeArrowheads="1"/>
          </p:cNvSpPr>
          <p:nvPr/>
        </p:nvSpPr>
        <p:spPr bwMode="auto">
          <a:xfrm>
            <a:off x="1143000" y="5380038"/>
            <a:ext cx="73152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buFont typeface="Wingdings" pitchFamily="2" charset="2"/>
              <a:buChar char="§"/>
            </a:pPr>
            <a:r>
              <a:rPr lang="en-US" altLang="en-US">
                <a:latin typeface="Calibri" pitchFamily="34" charset="0"/>
              </a:rPr>
              <a:t>47,000 forest tree seedling planted in Mt Kenya forest </a:t>
            </a:r>
            <a:endParaRPr lang="en-US" altLang="en-US" sz="2800">
              <a:latin typeface="Calibri" pitchFamily="34" charset="0"/>
            </a:endParaRPr>
          </a:p>
          <a:p>
            <a:pPr marL="228600" indent="-228600">
              <a:buFont typeface="Wingdings" pitchFamily="2" charset="2"/>
              <a:buChar char="§"/>
            </a:pPr>
            <a:r>
              <a:rPr lang="en-US" altLang="en-US">
                <a:latin typeface="Calibri" pitchFamily="34" charset="0"/>
              </a:rPr>
              <a:t>50 KBL/EABL staff and over 230 local communities participated in tree planting in Mt. Kenya forest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2590800" cy="55626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accent1">
                  <a:lumMod val="75000"/>
                </a:schemeClr>
              </a:buClr>
              <a:buSzPct val="60000"/>
              <a:buFont typeface="Wingdings" pitchFamily="2" charset="2"/>
              <a:buChar char="§"/>
              <a:defRPr/>
            </a:pPr>
            <a:r>
              <a:rPr lang="en-US" altLang="en-US" sz="2000" dirty="0" err="1" smtClean="0">
                <a:ea typeface="ＭＳ Ｐゴシック" pitchFamily="34" charset="-128"/>
                <a:cs typeface="Arial" charset="0"/>
              </a:rPr>
              <a:t>BirdLife</a:t>
            </a:r>
            <a:r>
              <a:rPr lang="en-US" altLang="en-US" sz="2000" dirty="0" smtClean="0">
                <a:ea typeface="ＭＳ Ｐゴシック" pitchFamily="34" charset="-128"/>
                <a:cs typeface="Arial" charset="0"/>
              </a:rPr>
              <a:t> partnership 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  <a:buSzPct val="60000"/>
              <a:buFont typeface="Wingdings" pitchFamily="2" charset="2"/>
              <a:buChar char="§"/>
              <a:defRPr/>
            </a:pPr>
            <a:r>
              <a:rPr lang="en-US" altLang="en-US" sz="2000" dirty="0" smtClean="0">
                <a:ea typeface="ＭＳ Ｐゴシック" pitchFamily="34" charset="-128"/>
                <a:cs typeface="Arial" charset="0"/>
              </a:rPr>
              <a:t>Nature Kenya’s fundraising capacity enhanced</a:t>
            </a:r>
          </a:p>
          <a:p>
            <a:pPr>
              <a:buClr>
                <a:schemeClr val="accent1">
                  <a:lumMod val="75000"/>
                </a:schemeClr>
              </a:buClr>
              <a:buSzPct val="60000"/>
              <a:buFont typeface="Wingdings" pitchFamily="2" charset="2"/>
              <a:buChar char="§"/>
              <a:defRPr/>
            </a:pPr>
            <a:r>
              <a:rPr lang="en-US" altLang="en-US" sz="2000" dirty="0" smtClean="0">
                <a:ea typeface="ＭＳ Ｐゴシック" pitchFamily="34" charset="-128"/>
                <a:cs typeface="Arial" charset="0"/>
              </a:rPr>
              <a:t>Project funders diversified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  <a:buSzPct val="60000"/>
              <a:buFont typeface="Wingdings" pitchFamily="2" charset="2"/>
              <a:buChar char="§"/>
              <a:defRPr/>
            </a:pPr>
            <a:r>
              <a:rPr lang="en-US" altLang="en-US" sz="2000" dirty="0" smtClean="0">
                <a:ea typeface="ＭＳ Ｐゴシック" pitchFamily="34" charset="-128"/>
                <a:cs typeface="Arial" charset="0"/>
              </a:rPr>
              <a:t>31 corporate members engaged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  <a:buSzPct val="60000"/>
              <a:buFont typeface="Wingdings" pitchFamily="2" charset="2"/>
              <a:buChar char="§"/>
              <a:defRPr/>
            </a:pPr>
            <a:r>
              <a:rPr lang="en-US" altLang="en-US" sz="2000" dirty="0" smtClean="0">
                <a:ea typeface="ＭＳ Ｐゴシック" pitchFamily="34" charset="-128"/>
                <a:cs typeface="Arial" charset="0"/>
              </a:rPr>
              <a:t>RSPB core development support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  <a:buSzPct val="60000"/>
              <a:buFont typeface="Wingdings" pitchFamily="2" charset="2"/>
              <a:buChar char="§"/>
              <a:defRPr/>
            </a:pPr>
            <a:r>
              <a:rPr lang="en-US" altLang="en-US" sz="2000" dirty="0" smtClean="0">
                <a:ea typeface="ＭＳ Ｐゴシック" pitchFamily="34" charset="-128"/>
                <a:cs typeface="Arial" charset="0"/>
              </a:rPr>
              <a:t>Efficient </a:t>
            </a:r>
            <a:r>
              <a:rPr lang="en-US" altLang="en-US" sz="2000" dirty="0" err="1" smtClean="0">
                <a:ea typeface="ＭＳ Ｐゴシック" pitchFamily="34" charset="-128"/>
                <a:cs typeface="Arial" charset="0"/>
              </a:rPr>
              <a:t>programme</a:t>
            </a:r>
            <a:r>
              <a:rPr lang="en-US" altLang="en-US" sz="2000" dirty="0" smtClean="0">
                <a:ea typeface="ＭＳ Ｐゴシック" pitchFamily="34" charset="-128"/>
                <a:cs typeface="Arial" charset="0"/>
              </a:rPr>
              <a:t> delivery and donor reporting</a:t>
            </a:r>
          </a:p>
          <a:p>
            <a:pPr eaLnBrk="1" hangingPunct="1">
              <a:defRPr/>
            </a:pPr>
            <a:endParaRPr lang="en-US" altLang="en-US" sz="2000" dirty="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228600"/>
            <a:ext cx="9144000" cy="1295400"/>
          </a:xfrm>
          <a:prstGeom prst="rect">
            <a:avLst/>
          </a:prstGeom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lvl="1" indent="-28575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3300" b="1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FUNDING &amp; SUPPORT </a:t>
            </a:r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  <a:t/>
            </a:r>
            <a:br>
              <a:rPr lang="en-GB" sz="4000" dirty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  <a:ea typeface="Calibri"/>
                <a:cs typeface="Times New Roman"/>
              </a:rPr>
            </a:br>
            <a:endParaRPr lang="en-GB" sz="4000" dirty="0">
              <a:solidFill>
                <a:schemeClr val="accent1">
                  <a:lumMod val="75000"/>
                </a:schemeClr>
              </a:solidFill>
              <a:latin typeface="Calisto MT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286000" y="990600"/>
            <a:ext cx="49530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941" name="Picture 24" descr="G:\Chairman's Report Photos\DONOR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0" y="1828800"/>
            <a:ext cx="6027738" cy="3886200"/>
          </a:xfrm>
          <a:prstGeom prst="rect">
            <a:avLst/>
          </a:prstGeom>
          <a:noFill/>
          <a:ln w="3175" cap="rnd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052638"/>
            <a:ext cx="5829300" cy="22145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dirty="0" smtClean="0">
                <a:solidFill>
                  <a:schemeClr val="accent1">
                    <a:lumMod val="75000"/>
                  </a:schemeClr>
                </a:solidFill>
                <a:latin typeface="Calisto MT"/>
                <a:cs typeface="Calisto MT"/>
              </a:rPr>
              <a:t>T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Calisto MT"/>
                <a:cs typeface="Calisto MT"/>
              </a:rPr>
              <a:t>HANK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alisto MT"/>
                <a:cs typeface="Calisto MT"/>
              </a:rPr>
              <a:t> </a:t>
            </a:r>
            <a:r>
              <a:rPr lang="en-US" sz="6600" b="1" dirty="0" smtClean="0">
                <a:solidFill>
                  <a:schemeClr val="accent1">
                    <a:lumMod val="75000"/>
                  </a:schemeClr>
                </a:solidFill>
                <a:latin typeface="Calisto MT"/>
                <a:cs typeface="Calisto MT"/>
              </a:rPr>
              <a:t>Y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  <a:latin typeface="Calisto MT"/>
                <a:cs typeface="Calisto MT"/>
              </a:rPr>
              <a:t>OU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/>
            </a:r>
            <a:br>
              <a:rPr lang="en-US" b="1" i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/>
            </a:r>
            <a:br>
              <a:rPr lang="en-US" b="1" i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alisto MT"/>
                <a:cs typeface="Calisto MT"/>
              </a:rPr>
              <a:t>to the Board, staff, members and partners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Calisto MT"/>
              <a:cs typeface="Calisto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IE" b="1" dirty="0" smtClean="0">
                <a:latin typeface="Arial Black"/>
                <a:cs typeface="Arial Black"/>
              </a:rPr>
              <a:t>Nature</a:t>
            </a:r>
            <a:r>
              <a:rPr lang="en-IE" b="1" dirty="0" smtClean="0">
                <a:latin typeface="Calisto MT" pitchFamily="18" charset="0"/>
              </a:rPr>
              <a:t> </a:t>
            </a:r>
            <a:r>
              <a:rPr lang="en-IE" i="1" dirty="0" smtClean="0">
                <a:latin typeface="Times New Roman"/>
                <a:cs typeface="Times New Roman"/>
              </a:rPr>
              <a:t>Kenya</a:t>
            </a:r>
            <a:r>
              <a:rPr lang="en-IE" b="1" dirty="0" smtClean="0">
                <a:latin typeface="Calisto MT" pitchFamily="18" charset="0"/>
              </a:rPr>
              <a:t> </a:t>
            </a:r>
            <a:r>
              <a:rPr lang="en-IE" sz="4000" b="1" dirty="0" smtClean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Management 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85800" y="1295400"/>
            <a:ext cx="7924800" cy="4830763"/>
          </a:xfrm>
          <a:prstGeom prst="rect">
            <a:avLst/>
          </a:prstGeom>
        </p:spPr>
        <p:txBody>
          <a:bodyPr/>
          <a:lstStyle/>
          <a:p>
            <a:pPr marL="342900" indent="-342900" defTabSz="457200">
              <a:spcBef>
                <a:spcPct val="20000"/>
              </a:spcBef>
              <a:defRPr/>
            </a:pPr>
            <a:r>
              <a:rPr lang="en-US" altLang="en-US" sz="3200" b="1" u="sng" dirty="0">
                <a:latin typeface="+mn-lt"/>
                <a:ea typeface="ＭＳ Ｐゴシック" pitchFamily="34" charset="-128"/>
              </a:rPr>
              <a:t>Board Members</a:t>
            </a:r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altLang="en-US" sz="3200" b="1" u="sng" dirty="0">
              <a:latin typeface="+mn-lt"/>
              <a:ea typeface="ＭＳ Ｐゴシック" pitchFamily="34" charset="-128"/>
            </a:endParaRPr>
          </a:p>
          <a:p>
            <a:pPr marL="342900" indent="-342900" defTabSz="457200">
              <a:spcBef>
                <a:spcPct val="20000"/>
              </a:spcBef>
              <a:defRPr/>
            </a:pPr>
            <a:endParaRPr lang="en-US" altLang="en-US" sz="3200" b="1" u="sng" dirty="0">
              <a:latin typeface="+mn-lt"/>
              <a:ea typeface="ＭＳ Ｐゴシック" pitchFamily="34" charset="-128"/>
            </a:endParaRPr>
          </a:p>
          <a:p>
            <a:pPr marL="342900" indent="-342900" defTabSz="457200">
              <a:spcBef>
                <a:spcPct val="20000"/>
              </a:spcBef>
              <a:defRPr/>
            </a:pPr>
            <a:r>
              <a:rPr lang="en-US" altLang="en-US" sz="3200" b="1" u="sng" dirty="0">
                <a:latin typeface="+mn-lt"/>
                <a:ea typeface="ＭＳ Ｐゴシック" pitchFamily="34" charset="-128"/>
              </a:rPr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447800"/>
            <a:ext cx="7924800" cy="4830763"/>
          </a:xfrm>
          <a:prstGeom prst="rect">
            <a:avLst/>
          </a:prstGeom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  <a:defRPr/>
            </a:pPr>
            <a:endParaRPr lang="en-US" altLang="en-US" sz="3200" dirty="0">
              <a:latin typeface="+mn-lt"/>
              <a:ea typeface="ＭＳ Ｐゴシック" pitchFamily="34" charset="-12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95400"/>
            <a:ext cx="7924800" cy="4830763"/>
          </a:xfrm>
          <a:prstGeom prst="rect">
            <a:avLst/>
          </a:prstGeom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  <a:defRPr/>
            </a:pPr>
            <a:endParaRPr lang="en-US" altLang="en-US" sz="3200" dirty="0">
              <a:latin typeface="+mn-lt"/>
              <a:ea typeface="ＭＳ Ｐゴシック" pitchFamily="34" charset="-128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600200" y="2057400"/>
          <a:ext cx="5486400" cy="4389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</a:tblGrid>
              <a:tr h="348019">
                <a:tc>
                  <a:txBody>
                    <a:bodyPr/>
                    <a:lstStyle/>
                    <a:p>
                      <a:r>
                        <a:rPr lang="en-US" dirty="0" smtClean="0"/>
                        <a:t>NAME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POSITION </a:t>
                      </a:r>
                      <a:endParaRPr lang="en-US" dirty="0"/>
                    </a:p>
                  </a:txBody>
                  <a:tcPr/>
                </a:tc>
              </a:tr>
              <a:tr h="371901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Dr Ian Gordon		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Chairman</a:t>
                      </a:r>
                      <a:endParaRPr lang="en-US" sz="1600" dirty="0"/>
                    </a:p>
                  </a:txBody>
                  <a:tcPr/>
                </a:tc>
              </a:tr>
              <a:tr h="371901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Dr Helida Oyieke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Vice</a:t>
                      </a:r>
                      <a:r>
                        <a:rPr lang="en-US" sz="1600" baseline="0" dirty="0" smtClean="0"/>
                        <a:t> Chairman</a:t>
                      </a:r>
                      <a:endParaRPr lang="en-US" sz="1600" dirty="0"/>
                    </a:p>
                  </a:txBody>
                  <a:tcPr/>
                </a:tc>
              </a:tr>
              <a:tr h="371901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Ms Fleur Ng'weno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Honorary Secretary</a:t>
                      </a:r>
                      <a:endParaRPr lang="en-US" sz="1600" dirty="0"/>
                    </a:p>
                  </a:txBody>
                  <a:tcPr/>
                </a:tc>
              </a:tr>
              <a:tr h="371901">
                <a:tc>
                  <a:txBody>
                    <a:bodyPr/>
                    <a:lstStyle/>
                    <a:p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Jim Birnie	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Honorary Treasurer	</a:t>
                      </a:r>
                      <a:endParaRPr lang="en-US" sz="1600" dirty="0"/>
                    </a:p>
                  </a:txBody>
                  <a:tcPr/>
                </a:tc>
              </a:tr>
              <a:tr h="371901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 Dino Martins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Honorary Librarian	</a:t>
                      </a:r>
                      <a:endParaRPr lang="en-US" sz="1600" dirty="0"/>
                    </a:p>
                  </a:txBody>
                  <a:tcPr/>
                </a:tc>
              </a:tr>
              <a:tr h="371901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 Charles Warui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Honorary Editor</a:t>
                      </a:r>
                      <a:endParaRPr lang="en-US" sz="1600" dirty="0"/>
                    </a:p>
                  </a:txBody>
                  <a:tcPr/>
                </a:tc>
              </a:tr>
              <a:tr h="55102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 Siro Masinde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Member /Trustee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/>
                </a:tc>
              </a:tr>
              <a:tr h="371901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Ms Irene Njumbi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Member/ Trustee</a:t>
                      </a:r>
                      <a:endParaRPr lang="en-US" sz="1600" dirty="0"/>
                    </a:p>
                  </a:txBody>
                  <a:tcPr/>
                </a:tc>
              </a:tr>
              <a:tr h="84104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Ms Wakini Ndegwa		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Member/Trustee	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762000"/>
          </a:xfrm>
        </p:spPr>
        <p:txBody>
          <a:bodyPr/>
          <a:lstStyle/>
          <a:p>
            <a:r>
              <a:rPr lang="en-US" smtClean="0"/>
              <a:t>Cont’ Board members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00" y="1397000"/>
          <a:ext cx="5486400" cy="4828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</a:tblGrid>
              <a:tr h="348019">
                <a:tc>
                  <a:txBody>
                    <a:bodyPr/>
                    <a:lstStyle/>
                    <a:p>
                      <a:r>
                        <a:rPr lang="en-US" dirty="0" smtClean="0"/>
                        <a:t>NAME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POSITION </a:t>
                      </a:r>
                      <a:endParaRPr lang="en-US" dirty="0"/>
                    </a:p>
                  </a:txBody>
                  <a:tcPr/>
                </a:tc>
              </a:tr>
              <a:tr h="371901">
                <a:tc>
                  <a:txBody>
                    <a:bodyPr/>
                    <a:lstStyle/>
                    <a:p>
                      <a:pPr lvl="0"/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Dr. Geoffrey Mwachala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Member</a:t>
                      </a:r>
                      <a:endParaRPr lang="en-US" sz="1600" dirty="0"/>
                    </a:p>
                  </a:txBody>
                  <a:tcPr/>
                </a:tc>
              </a:tr>
              <a:tr h="371901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Kuria Waithaka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Member</a:t>
                      </a:r>
                      <a:endParaRPr lang="en-US" sz="1600" dirty="0"/>
                    </a:p>
                  </a:txBody>
                  <a:tcPr/>
                </a:tc>
              </a:tr>
              <a:tr h="371901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Ms Fleur Ng'weno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Honorary Secretary</a:t>
                      </a:r>
                      <a:endParaRPr lang="en-US" sz="1600" dirty="0"/>
                    </a:p>
                  </a:txBody>
                  <a:tcPr/>
                </a:tc>
              </a:tr>
              <a:tr h="371901">
                <a:tc>
                  <a:txBody>
                    <a:bodyPr/>
                    <a:lstStyle/>
                    <a:p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Upin Vasani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Member</a:t>
                      </a:r>
                      <a:endParaRPr lang="en-US" sz="1600" dirty="0"/>
                    </a:p>
                  </a:txBody>
                  <a:tcPr/>
                </a:tc>
              </a:tr>
              <a:tr h="371901">
                <a:tc>
                  <a:txBody>
                    <a:bodyPr/>
                    <a:lstStyle/>
                    <a:p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</a:t>
                      </a: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Ben Allen	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Member</a:t>
                      </a:r>
                      <a:endParaRPr lang="en-US" sz="1600" dirty="0"/>
                    </a:p>
                  </a:txBody>
                  <a:tcPr/>
                </a:tc>
              </a:tr>
              <a:tr h="371901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 Leon Bennun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Co-opted Member</a:t>
                      </a:r>
                      <a:endParaRPr lang="en-US" sz="1600" dirty="0"/>
                    </a:p>
                  </a:txBody>
                  <a:tcPr/>
                </a:tc>
              </a:tr>
              <a:tr h="371901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 Benny Bytebier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Co-opted Member</a:t>
                      </a:r>
                      <a:endParaRPr lang="en-US" sz="1600" dirty="0"/>
                    </a:p>
                  </a:txBody>
                  <a:tcPr/>
                </a:tc>
              </a:tr>
              <a:tr h="371901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 Alan Carles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Co-opted Member</a:t>
                      </a:r>
                      <a:endParaRPr lang="en-US" sz="1600" dirty="0"/>
                    </a:p>
                  </a:txBody>
                  <a:tcPr/>
                </a:tc>
              </a:tr>
              <a:tr h="371901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 Darcy Ogada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Co-opted Member	</a:t>
                      </a:r>
                      <a:endParaRPr lang="en-US" sz="1600" dirty="0"/>
                    </a:p>
                  </a:txBody>
                  <a:tcPr/>
                </a:tc>
              </a:tr>
              <a:tr h="371901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 Evans Mwangi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Co-opted Member</a:t>
                      </a:r>
                      <a:endParaRPr lang="en-US" sz="1600" dirty="0"/>
                    </a:p>
                  </a:txBody>
                  <a:tcPr/>
                </a:tc>
              </a:tr>
              <a:tr h="371901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Ms Heather Elkins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Co-opted Member</a:t>
                      </a:r>
                      <a:endParaRPr lang="en-US" sz="1600" dirty="0"/>
                    </a:p>
                  </a:txBody>
                  <a:tcPr/>
                </a:tc>
              </a:tr>
              <a:tr h="371901"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Mr. Rupert Watson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Co-opted Member	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Nature Kenya Management staff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00" y="1397000"/>
          <a:ext cx="60960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POSITION HELD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DR.</a:t>
                      </a:r>
                      <a:r>
                        <a:rPr lang="en-US" baseline="0" dirty="0" smtClean="0"/>
                        <a:t> Paul Matiku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Executive</a:t>
                      </a:r>
                      <a:r>
                        <a:rPr lang="en-US" baseline="0" dirty="0" smtClean="0"/>
                        <a:t> Director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Mr. Denvas Gekonde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Finance Manager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MS. Serah Munguti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Advocacy Manager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Ms. Gloria Waswa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Membership Manager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Mr. Paul</a:t>
                      </a:r>
                      <a:r>
                        <a:rPr lang="en-US" baseline="0" dirty="0" smtClean="0"/>
                        <a:t> Gacheru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Species</a:t>
                      </a:r>
                      <a:r>
                        <a:rPr lang="en-US" baseline="0" dirty="0" smtClean="0"/>
                        <a:t> and Sites Manager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Mr</a:t>
                      </a:r>
                      <a:r>
                        <a:rPr lang="en-US" dirty="0" smtClean="0"/>
                        <a:t> . Joel Siele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Local </a:t>
                      </a:r>
                      <a:r>
                        <a:rPr lang="en-US" dirty="0" err="1" smtClean="0"/>
                        <a:t>Empowerement</a:t>
                      </a:r>
                      <a:r>
                        <a:rPr lang="en-US" dirty="0" smtClean="0"/>
                        <a:t> Manager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Ms. Carol</a:t>
                      </a:r>
                      <a:r>
                        <a:rPr lang="en-US" baseline="0" dirty="0" smtClean="0"/>
                        <a:t> Kabilu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Programme</a:t>
                      </a:r>
                      <a:r>
                        <a:rPr lang="en-US" baseline="0" dirty="0" smtClean="0"/>
                        <a:t> Support Manager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838200" y="1524000"/>
            <a:ext cx="74676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indent="-742950">
              <a:lnSpc>
                <a:spcPct val="150000"/>
              </a:lnSpc>
              <a:buFont typeface="Calibri" pitchFamily="34" charset="0"/>
              <a:buAutoNum type="arabicPeriod"/>
            </a:pPr>
            <a:r>
              <a:rPr lang="en-US" altLang="en-US" sz="2800">
                <a:latin typeface="Calisto MT" pitchFamily="18" charset="0"/>
              </a:rPr>
              <a:t>Save Species </a:t>
            </a:r>
            <a:endParaRPr lang="en-GB" altLang="en-US" sz="2800">
              <a:latin typeface="Calisto MT" pitchFamily="18" charset="0"/>
            </a:endParaRPr>
          </a:p>
          <a:p>
            <a:pPr marL="742950" indent="-742950">
              <a:lnSpc>
                <a:spcPct val="150000"/>
              </a:lnSpc>
              <a:buFont typeface="Calibri" pitchFamily="34" charset="0"/>
              <a:buAutoNum type="arabicPeriod"/>
            </a:pPr>
            <a:r>
              <a:rPr lang="en-US" altLang="en-US" sz="2800">
                <a:latin typeface="Calisto MT" pitchFamily="18" charset="0"/>
              </a:rPr>
              <a:t>Protect Sites and Habitats </a:t>
            </a:r>
          </a:p>
          <a:p>
            <a:pPr marL="742950" indent="-742950">
              <a:lnSpc>
                <a:spcPct val="150000"/>
              </a:lnSpc>
              <a:buFont typeface="Calibri" pitchFamily="34" charset="0"/>
              <a:buAutoNum type="arabicPeriod"/>
            </a:pPr>
            <a:r>
              <a:rPr lang="en-US" altLang="en-US" sz="2800">
                <a:latin typeface="Calisto MT" pitchFamily="18" charset="0"/>
              </a:rPr>
              <a:t>Encourage Ecological Sustainability</a:t>
            </a:r>
          </a:p>
          <a:p>
            <a:pPr marL="742950" indent="-742950">
              <a:lnSpc>
                <a:spcPct val="150000"/>
              </a:lnSpc>
              <a:buFont typeface="Calibri" pitchFamily="34" charset="0"/>
              <a:buAutoNum type="arabicPeriod"/>
            </a:pPr>
            <a:r>
              <a:rPr lang="en-US" altLang="en-US" sz="2800">
                <a:latin typeface="Calisto MT" pitchFamily="18" charset="0"/>
              </a:rPr>
              <a:t>Empower People to Support Nature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Calisto MT" pitchFamily="18" charset="0"/>
              </a:rPr>
              <a:t>2015-2020 Strategic Pillars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Calisto MT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04800" y="990600"/>
            <a:ext cx="84582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60325"/>
            <a:ext cx="8229600" cy="762000"/>
          </a:xfrm>
        </p:spPr>
        <p:txBody>
          <a:bodyPr/>
          <a:lstStyle/>
          <a:p>
            <a:r>
              <a:rPr lang="en-GB" altLang="en-US" sz="3200" smtClean="0"/>
              <a:t>CONSERVATION CHALLENGES IN 2017/18</a:t>
            </a:r>
          </a:p>
        </p:txBody>
      </p:sp>
      <p:sp>
        <p:nvSpPr>
          <p:cNvPr id="4" name="8-Point Star 3"/>
          <p:cNvSpPr/>
          <p:nvPr/>
        </p:nvSpPr>
        <p:spPr>
          <a:xfrm>
            <a:off x="1341438" y="4800600"/>
            <a:ext cx="1676400" cy="1371600"/>
          </a:xfrm>
          <a:prstGeom prst="star8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Limited Funding</a:t>
            </a:r>
          </a:p>
        </p:txBody>
      </p:sp>
      <p:sp>
        <p:nvSpPr>
          <p:cNvPr id="5" name="8-Point Star 4"/>
          <p:cNvSpPr/>
          <p:nvPr/>
        </p:nvSpPr>
        <p:spPr>
          <a:xfrm>
            <a:off x="7010400" y="3124200"/>
            <a:ext cx="1676400" cy="1371600"/>
          </a:xfrm>
          <a:prstGeom prst="star8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err="1"/>
              <a:t>Infrastruc-ture</a:t>
            </a:r>
            <a:endParaRPr lang="en-GB" dirty="0"/>
          </a:p>
        </p:txBody>
      </p:sp>
      <p:sp>
        <p:nvSpPr>
          <p:cNvPr id="6" name="8-Point Star 5"/>
          <p:cNvSpPr/>
          <p:nvPr/>
        </p:nvSpPr>
        <p:spPr>
          <a:xfrm>
            <a:off x="5867400" y="4860925"/>
            <a:ext cx="1676400" cy="1295400"/>
          </a:xfrm>
          <a:prstGeom prst="star8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Limited public support</a:t>
            </a:r>
          </a:p>
        </p:txBody>
      </p:sp>
      <p:sp>
        <p:nvSpPr>
          <p:cNvPr id="7" name="8-Point Star 6"/>
          <p:cNvSpPr/>
          <p:nvPr/>
        </p:nvSpPr>
        <p:spPr>
          <a:xfrm>
            <a:off x="1341438" y="1554163"/>
            <a:ext cx="1676400" cy="1371600"/>
          </a:xfrm>
          <a:prstGeom prst="star8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Threats to Species</a:t>
            </a:r>
          </a:p>
        </p:txBody>
      </p:sp>
      <p:sp>
        <p:nvSpPr>
          <p:cNvPr id="8" name="8-Point Star 7"/>
          <p:cNvSpPr/>
          <p:nvPr/>
        </p:nvSpPr>
        <p:spPr>
          <a:xfrm>
            <a:off x="5867400" y="1524000"/>
            <a:ext cx="1676400" cy="1371600"/>
          </a:xfrm>
          <a:prstGeom prst="star8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Policy failures</a:t>
            </a:r>
          </a:p>
        </p:txBody>
      </p:sp>
      <p:sp>
        <p:nvSpPr>
          <p:cNvPr id="9" name="8-Point Star 8"/>
          <p:cNvSpPr/>
          <p:nvPr/>
        </p:nvSpPr>
        <p:spPr>
          <a:xfrm>
            <a:off x="3611563" y="5486400"/>
            <a:ext cx="1676400" cy="1371600"/>
          </a:xfrm>
          <a:prstGeom prst="star8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Limited capacity</a:t>
            </a:r>
          </a:p>
        </p:txBody>
      </p:sp>
      <p:sp>
        <p:nvSpPr>
          <p:cNvPr id="10" name="8-Point Star 9"/>
          <p:cNvSpPr/>
          <p:nvPr/>
        </p:nvSpPr>
        <p:spPr>
          <a:xfrm>
            <a:off x="473075" y="3124200"/>
            <a:ext cx="1812925" cy="1371600"/>
          </a:xfrm>
          <a:prstGeom prst="star8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Limited Knowledge</a:t>
            </a:r>
          </a:p>
        </p:txBody>
      </p:sp>
      <p:sp>
        <p:nvSpPr>
          <p:cNvPr id="11" name="8-Point Star 10"/>
          <p:cNvSpPr/>
          <p:nvPr/>
        </p:nvSpPr>
        <p:spPr>
          <a:xfrm>
            <a:off x="3611563" y="838200"/>
            <a:ext cx="1676400" cy="1371600"/>
          </a:xfrm>
          <a:prstGeom prst="star8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Politics</a:t>
            </a:r>
          </a:p>
        </p:txBody>
      </p:sp>
      <p:sp>
        <p:nvSpPr>
          <p:cNvPr id="13" name="Oval 2"/>
          <p:cNvSpPr>
            <a:spLocks noChangeArrowheads="1"/>
          </p:cNvSpPr>
          <p:nvPr/>
        </p:nvSpPr>
        <p:spPr bwMode="auto">
          <a:xfrm>
            <a:off x="2697163" y="2727325"/>
            <a:ext cx="3505200" cy="2133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ＭＳ Ｐゴシック" pitchFamily="34" charset="-128"/>
                <a:cs typeface="Arial" pitchFamily="34" charset="0"/>
              </a:rPr>
              <a:t>MISSION: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ＭＳ Ｐゴシック" pitchFamily="34" charset="-128"/>
                <a:cs typeface="Arial" pitchFamily="34" charset="0"/>
              </a:rPr>
              <a:t>Connecting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ＭＳ Ｐゴシック" pitchFamily="34" charset="-128"/>
                <a:cs typeface="Arial" pitchFamily="34" charset="0"/>
              </a:rPr>
              <a:t>Nature &amp; People for 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ＭＳ Ｐゴシック" pitchFamily="34" charset="-128"/>
                <a:cs typeface="Arial" pitchFamily="34" charset="0"/>
              </a:rPr>
              <a:t>sustainable future</a:t>
            </a:r>
            <a:endParaRPr lang="en-GB" sz="2400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nstantia" pitchFamily="18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533400" y="30163"/>
            <a:ext cx="8229600" cy="792162"/>
          </a:xfrm>
        </p:spPr>
        <p:txBody>
          <a:bodyPr/>
          <a:lstStyle/>
          <a:p>
            <a:r>
              <a:rPr lang="en-GB" altLang="en-US" sz="3200" smtClean="0"/>
              <a:t>OVERARCHING RESPONSES 2017/18</a:t>
            </a:r>
          </a:p>
        </p:txBody>
      </p:sp>
      <p:sp>
        <p:nvSpPr>
          <p:cNvPr id="4" name="Oval 3"/>
          <p:cNvSpPr/>
          <p:nvPr/>
        </p:nvSpPr>
        <p:spPr>
          <a:xfrm>
            <a:off x="6003925" y="1066800"/>
            <a:ext cx="1555750" cy="914400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Advocacy</a:t>
            </a:r>
          </a:p>
        </p:txBody>
      </p:sp>
      <p:sp>
        <p:nvSpPr>
          <p:cNvPr id="6" name="Oval 2"/>
          <p:cNvSpPr>
            <a:spLocks noChangeArrowheads="1"/>
          </p:cNvSpPr>
          <p:nvPr/>
        </p:nvSpPr>
        <p:spPr bwMode="auto">
          <a:xfrm>
            <a:off x="2667000" y="2514600"/>
            <a:ext cx="3581400" cy="2179638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ＭＳ Ｐゴシック" pitchFamily="34" charset="-128"/>
                <a:cs typeface="Arial" pitchFamily="34" charset="0"/>
              </a:rPr>
              <a:t>MISSION: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ＭＳ Ｐゴシック" pitchFamily="34" charset="-128"/>
                <a:cs typeface="Arial" pitchFamily="34" charset="0"/>
              </a:rPr>
              <a:t>Connecting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ＭＳ Ｐゴシック" pitchFamily="34" charset="-128"/>
                <a:cs typeface="Arial" pitchFamily="34" charset="0"/>
              </a:rPr>
              <a:t>Nature &amp; People for 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b="1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nstantia" pitchFamily="18" charset="0"/>
                <a:ea typeface="ＭＳ Ｐゴシック" pitchFamily="34" charset="-128"/>
                <a:cs typeface="Arial" pitchFamily="34" charset="0"/>
              </a:rPr>
              <a:t>sustainable future</a:t>
            </a:r>
            <a:endParaRPr lang="en-GB" sz="2400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nstantia" pitchFamily="18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505200" y="715963"/>
            <a:ext cx="1752600" cy="914400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Policy</a:t>
            </a:r>
          </a:p>
        </p:txBody>
      </p:sp>
      <p:sp>
        <p:nvSpPr>
          <p:cNvPr id="9" name="Oval 8"/>
          <p:cNvSpPr/>
          <p:nvPr/>
        </p:nvSpPr>
        <p:spPr>
          <a:xfrm>
            <a:off x="7165975" y="2422525"/>
            <a:ext cx="1447800" cy="900113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Private Sector</a:t>
            </a:r>
          </a:p>
        </p:txBody>
      </p:sp>
      <p:sp>
        <p:nvSpPr>
          <p:cNvPr id="10" name="Oval 9"/>
          <p:cNvSpPr/>
          <p:nvPr/>
        </p:nvSpPr>
        <p:spPr>
          <a:xfrm>
            <a:off x="6983413" y="3749675"/>
            <a:ext cx="1662112" cy="914400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 err="1">
                <a:solidFill>
                  <a:schemeClr val="bg1"/>
                </a:solidFill>
              </a:rPr>
              <a:t>Constitue-ncy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505200" y="5668963"/>
            <a:ext cx="1905000" cy="914400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Partnership</a:t>
            </a:r>
          </a:p>
        </p:txBody>
      </p:sp>
      <p:sp>
        <p:nvSpPr>
          <p:cNvPr id="12" name="Oval 11"/>
          <p:cNvSpPr/>
          <p:nvPr/>
        </p:nvSpPr>
        <p:spPr>
          <a:xfrm>
            <a:off x="944563" y="5105400"/>
            <a:ext cx="1447800" cy="914400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Funding</a:t>
            </a:r>
          </a:p>
        </p:txBody>
      </p:sp>
      <p:sp>
        <p:nvSpPr>
          <p:cNvPr id="13" name="Oval 12"/>
          <p:cNvSpPr/>
          <p:nvPr/>
        </p:nvSpPr>
        <p:spPr>
          <a:xfrm>
            <a:off x="396875" y="3779838"/>
            <a:ext cx="1447800" cy="914400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Science</a:t>
            </a:r>
          </a:p>
        </p:txBody>
      </p:sp>
      <p:sp>
        <p:nvSpPr>
          <p:cNvPr id="14" name="Oval 13"/>
          <p:cNvSpPr/>
          <p:nvPr/>
        </p:nvSpPr>
        <p:spPr>
          <a:xfrm>
            <a:off x="1211263" y="1066800"/>
            <a:ext cx="1463675" cy="914400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Local Support</a:t>
            </a:r>
          </a:p>
        </p:txBody>
      </p:sp>
      <p:sp>
        <p:nvSpPr>
          <p:cNvPr id="17" name="Oval 16"/>
          <p:cNvSpPr/>
          <p:nvPr/>
        </p:nvSpPr>
        <p:spPr>
          <a:xfrm>
            <a:off x="6115050" y="5181600"/>
            <a:ext cx="1774825" cy="944563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18" name="Oval 17"/>
          <p:cNvSpPr/>
          <p:nvPr/>
        </p:nvSpPr>
        <p:spPr>
          <a:xfrm>
            <a:off x="288925" y="2362200"/>
            <a:ext cx="1784350" cy="914400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Restoration &amp; land purchase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13167</TotalTime>
  <Words>1968</Words>
  <Application>Microsoft Office PowerPoint</Application>
  <PresentationFormat>On-screen Show (4:3)</PresentationFormat>
  <Paragraphs>410</Paragraphs>
  <Slides>37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Arial</vt:lpstr>
      <vt:lpstr>Calibri</vt:lpstr>
      <vt:lpstr>Calisto MT</vt:lpstr>
      <vt:lpstr>ＭＳ Ｐゴシック</vt:lpstr>
      <vt:lpstr>Arial Black</vt:lpstr>
      <vt:lpstr>Times New Roman</vt:lpstr>
      <vt:lpstr>Constantia</vt:lpstr>
      <vt:lpstr>Wingdings</vt:lpstr>
      <vt:lpstr>Rockwell</vt:lpstr>
      <vt:lpstr>Tahoma</vt:lpstr>
      <vt:lpstr>Aharoni</vt:lpstr>
      <vt:lpstr>Arial Unicode MS</vt:lpstr>
      <vt:lpstr>Office Theme</vt:lpstr>
      <vt:lpstr>Slide 1</vt:lpstr>
      <vt:lpstr>BACKGROUND</vt:lpstr>
      <vt:lpstr>Nature Kenya GUIDING THEMES</vt:lpstr>
      <vt:lpstr>Nature Kenya Management </vt:lpstr>
      <vt:lpstr>Cont’ Board members</vt:lpstr>
      <vt:lpstr>Nature Kenya Management staff</vt:lpstr>
      <vt:lpstr>2015-2020 Strategic Pillars</vt:lpstr>
      <vt:lpstr>CONSERVATION CHALLENGES IN 2017/18</vt:lpstr>
      <vt:lpstr>OVERARCHING RESPONSES 2017/18</vt:lpstr>
      <vt:lpstr> PILLAR 1. SAVE SPECIES  </vt:lpstr>
      <vt:lpstr>PILLAR 1. SAVE SPECIES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Golf Tournament -23rd  March 2018</vt:lpstr>
      <vt:lpstr>Corporate engagement &amp; sponsorship  </vt:lpstr>
      <vt:lpstr>Corporate engagement &amp; sponsorship cont…</vt:lpstr>
      <vt:lpstr>Slide 36</vt:lpstr>
      <vt:lpstr>THANK YOU  to the Board, staff, members and partners</vt:lpstr>
    </vt:vector>
  </TitlesOfParts>
  <Company>nk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Chairman’s Report</dc:title>
  <dc:creator>nk</dc:creator>
  <cp:lastModifiedBy>Gloria</cp:lastModifiedBy>
  <cp:revision>927</cp:revision>
  <dcterms:created xsi:type="dcterms:W3CDTF">2012-02-20T09:26:31Z</dcterms:created>
  <dcterms:modified xsi:type="dcterms:W3CDTF">2018-09-03T11:49:07Z</dcterms:modified>
</cp:coreProperties>
</file>